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92" r:id="rId5"/>
    <p:sldId id="268" r:id="rId6"/>
    <p:sldId id="285" r:id="rId7"/>
    <p:sldId id="281" r:id="rId8"/>
    <p:sldId id="286" r:id="rId9"/>
    <p:sldId id="290" r:id="rId10"/>
    <p:sldId id="287" r:id="rId11"/>
    <p:sldId id="289" r:id="rId12"/>
    <p:sldId id="282" r:id="rId13"/>
    <p:sldId id="288" r:id="rId14"/>
    <p:sldId id="283" r:id="rId15"/>
    <p:sldId id="271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CC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6BE87-110E-4B04-80CC-32FC4A35434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078AB-52AF-423D-8AF2-98FF4DD6E50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Формирование словаря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B8919B3F-6CF6-49E7-8F59-492E518F031B}" type="parTrans" cxnId="{883A67B2-DECD-428C-974C-FC19CE1D876C}">
      <dgm:prSet/>
      <dgm:spPr/>
      <dgm:t>
        <a:bodyPr/>
        <a:lstStyle/>
        <a:p>
          <a:endParaRPr lang="ru-RU"/>
        </a:p>
      </dgm:t>
    </dgm:pt>
    <dgm:pt modelId="{A8FDED20-E00A-42E0-BFAF-3F8367B112F9}" type="sibTrans" cxnId="{883A67B2-DECD-428C-974C-FC19CE1D876C}">
      <dgm:prSet/>
      <dgm:spPr/>
      <dgm:t>
        <a:bodyPr/>
        <a:lstStyle/>
        <a:p>
          <a:endParaRPr lang="ru-RU"/>
        </a:p>
      </dgm:t>
    </dgm:pt>
    <dgm:pt modelId="{12EA04BF-E027-4AAD-9E83-AC4D7EF3F1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Звуковая культура речи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5BED53C-049F-4AEC-9510-B713DC498961}" type="parTrans" cxnId="{30B02E63-6489-47DE-9267-595B6FAC719D}">
      <dgm:prSet/>
      <dgm:spPr/>
      <dgm:t>
        <a:bodyPr/>
        <a:lstStyle/>
        <a:p>
          <a:endParaRPr lang="ru-RU"/>
        </a:p>
      </dgm:t>
    </dgm:pt>
    <dgm:pt modelId="{2BCB49F9-D003-48A7-BFB9-141C78AAD614}" type="sibTrans" cxnId="{30B02E63-6489-47DE-9267-595B6FAC719D}">
      <dgm:prSet/>
      <dgm:spPr/>
      <dgm:t>
        <a:bodyPr/>
        <a:lstStyle/>
        <a:p>
          <a:endParaRPr lang="ru-RU"/>
        </a:p>
      </dgm:t>
    </dgm:pt>
    <dgm:pt modelId="{1A38AD44-C245-4791-B914-A55890FCE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Подготовка к обучению грамоте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F977FB68-282D-400F-B9D1-72C42AFFF6A7}" type="parTrans" cxnId="{CE7988CC-A949-4497-AC2A-147B02B2CB1C}">
      <dgm:prSet/>
      <dgm:spPr/>
      <dgm:t>
        <a:bodyPr/>
        <a:lstStyle/>
        <a:p>
          <a:endParaRPr lang="ru-RU"/>
        </a:p>
      </dgm:t>
    </dgm:pt>
    <dgm:pt modelId="{5197054A-A956-4C8A-8FB7-7A206019F380}" type="sibTrans" cxnId="{CE7988CC-A949-4497-AC2A-147B02B2CB1C}">
      <dgm:prSet/>
      <dgm:spPr/>
      <dgm:t>
        <a:bodyPr/>
        <a:lstStyle/>
        <a:p>
          <a:endParaRPr lang="ru-RU"/>
        </a:p>
      </dgm:t>
    </dgm:pt>
    <dgm:pt modelId="{FF65AD2C-F6A2-41D9-9323-217D213727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Формирование грамматического строя речи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10E4E595-2177-4634-B76E-497D9A8C2C17}" type="parTrans" cxnId="{10C13C37-3DB4-44C2-AB8F-87A6C978812D}">
      <dgm:prSet/>
      <dgm:spPr/>
      <dgm:t>
        <a:bodyPr/>
        <a:lstStyle/>
        <a:p>
          <a:endParaRPr lang="ru-RU"/>
        </a:p>
      </dgm:t>
    </dgm:pt>
    <dgm:pt modelId="{7FF6415C-79C8-43BC-A860-16236C80F609}" type="sibTrans" cxnId="{10C13C37-3DB4-44C2-AB8F-87A6C978812D}">
      <dgm:prSet/>
      <dgm:spPr/>
      <dgm:t>
        <a:bodyPr/>
        <a:lstStyle/>
        <a:p>
          <a:endParaRPr lang="ru-RU"/>
        </a:p>
      </dgm:t>
    </dgm:pt>
    <dgm:pt modelId="{458798DE-DE09-4D88-9C33-96471D39E36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Связная речь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D4B7F24F-03A9-4477-9937-86103810D47F}" type="parTrans" cxnId="{3CA357C9-FF1B-49D9-8C87-2669FA4159F6}">
      <dgm:prSet/>
      <dgm:spPr/>
      <dgm:t>
        <a:bodyPr/>
        <a:lstStyle/>
        <a:p>
          <a:endParaRPr lang="ru-RU"/>
        </a:p>
      </dgm:t>
    </dgm:pt>
    <dgm:pt modelId="{BFAB0744-59CE-4E6A-B9ED-315E00C0FC29}" type="sibTrans" cxnId="{3CA357C9-FF1B-49D9-8C87-2669FA4159F6}">
      <dgm:prSet/>
      <dgm:spPr/>
      <dgm:t>
        <a:bodyPr/>
        <a:lstStyle/>
        <a:p>
          <a:endParaRPr lang="ru-RU"/>
        </a:p>
      </dgm:t>
    </dgm:pt>
    <dgm:pt modelId="{2C11861E-080C-4455-8ED3-A237B502A5E8}" type="pres">
      <dgm:prSet presAssocID="{4556BE87-110E-4B04-80CC-32FC4A3543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749CA-FDFD-401C-9419-D3596A9D2FD5}" type="pres">
      <dgm:prSet presAssocID="{E50078AB-52AF-423D-8AF2-98FF4DD6E50A}" presName="node" presStyleLbl="node1" presStyleIdx="0" presStyleCnt="5" custScaleX="115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E0E5D-109F-47C5-92B8-AF2F8C7645D8}" type="pres">
      <dgm:prSet presAssocID="{E50078AB-52AF-423D-8AF2-98FF4DD6E50A}" presName="spNode" presStyleCnt="0"/>
      <dgm:spPr/>
    </dgm:pt>
    <dgm:pt modelId="{66C12AC9-043B-4ABD-A50D-F1D85A1F2C43}" type="pres">
      <dgm:prSet presAssocID="{A8FDED20-E00A-42E0-BFAF-3F8367B112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3A61425-50B0-41B4-89E5-BE30FDDC6F09}" type="pres">
      <dgm:prSet presAssocID="{12EA04BF-E027-4AAD-9E83-AC4D7EF3F1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71BD4-1885-4432-8C1E-BBC3EF86437B}" type="pres">
      <dgm:prSet presAssocID="{12EA04BF-E027-4AAD-9E83-AC4D7EF3F129}" presName="spNode" presStyleCnt="0"/>
      <dgm:spPr/>
    </dgm:pt>
    <dgm:pt modelId="{CD4EA813-E135-4831-A70C-B94B41970F8C}" type="pres">
      <dgm:prSet presAssocID="{2BCB49F9-D003-48A7-BFB9-141C78AAD61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A152F56-6420-4838-802F-9C779750BA2A}" type="pres">
      <dgm:prSet presAssocID="{1A38AD44-C245-4791-B914-A55890FCEB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A4370-8A26-4EB3-B2F5-58CCC202FEFA}" type="pres">
      <dgm:prSet presAssocID="{1A38AD44-C245-4791-B914-A55890FCEB8D}" presName="spNode" presStyleCnt="0"/>
      <dgm:spPr/>
    </dgm:pt>
    <dgm:pt modelId="{7428D229-9D38-4A90-8516-3434CA4EE88C}" type="pres">
      <dgm:prSet presAssocID="{5197054A-A956-4C8A-8FB7-7A206019F38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1004925-8F33-4038-A4CB-A86AB39FA0F9}" type="pres">
      <dgm:prSet presAssocID="{FF65AD2C-F6A2-41D9-9323-217D213727E7}" presName="node" presStyleLbl="node1" presStyleIdx="3" presStyleCnt="5" custScaleX="10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550D-0D57-48C3-90EF-85B5C59BDD43}" type="pres">
      <dgm:prSet presAssocID="{FF65AD2C-F6A2-41D9-9323-217D213727E7}" presName="spNode" presStyleCnt="0"/>
      <dgm:spPr/>
    </dgm:pt>
    <dgm:pt modelId="{C0E59D20-0A6C-4E64-9BD6-F6CC6408FFDA}" type="pres">
      <dgm:prSet presAssocID="{7FF6415C-79C8-43BC-A860-16236C80F60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BAB8197-5DB1-42CB-8E0A-032E15429905}" type="pres">
      <dgm:prSet presAssocID="{458798DE-DE09-4D88-9C33-96471D39E3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3F9EF-A643-4ADB-85B1-6976CCA04432}" type="pres">
      <dgm:prSet presAssocID="{458798DE-DE09-4D88-9C33-96471D39E369}" presName="spNode" presStyleCnt="0"/>
      <dgm:spPr/>
    </dgm:pt>
    <dgm:pt modelId="{F56CC0DC-53C3-490D-ABE1-007B80047D67}" type="pres">
      <dgm:prSet presAssocID="{BFAB0744-59CE-4E6A-B9ED-315E00C0FC2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E7988CC-A949-4497-AC2A-147B02B2CB1C}" srcId="{4556BE87-110E-4B04-80CC-32FC4A35434C}" destId="{1A38AD44-C245-4791-B914-A55890FCEB8D}" srcOrd="2" destOrd="0" parTransId="{F977FB68-282D-400F-B9D1-72C42AFFF6A7}" sibTransId="{5197054A-A956-4C8A-8FB7-7A206019F380}"/>
    <dgm:cxn modelId="{883A67B2-DECD-428C-974C-FC19CE1D876C}" srcId="{4556BE87-110E-4B04-80CC-32FC4A35434C}" destId="{E50078AB-52AF-423D-8AF2-98FF4DD6E50A}" srcOrd="0" destOrd="0" parTransId="{B8919B3F-6CF6-49E7-8F59-492E518F031B}" sibTransId="{A8FDED20-E00A-42E0-BFAF-3F8367B112F9}"/>
    <dgm:cxn modelId="{1EC2A4C6-ADE0-4F9A-B72C-D791724D4C1B}" type="presOf" srcId="{4556BE87-110E-4B04-80CC-32FC4A35434C}" destId="{2C11861E-080C-4455-8ED3-A237B502A5E8}" srcOrd="0" destOrd="0" presId="urn:microsoft.com/office/officeart/2005/8/layout/cycle5"/>
    <dgm:cxn modelId="{EA6BD62B-174B-46D9-9BFF-C81D346D34AD}" type="presOf" srcId="{E50078AB-52AF-423D-8AF2-98FF4DD6E50A}" destId="{148749CA-FDFD-401C-9419-D3596A9D2FD5}" srcOrd="0" destOrd="0" presId="urn:microsoft.com/office/officeart/2005/8/layout/cycle5"/>
    <dgm:cxn modelId="{10C13C37-3DB4-44C2-AB8F-87A6C978812D}" srcId="{4556BE87-110E-4B04-80CC-32FC4A35434C}" destId="{FF65AD2C-F6A2-41D9-9323-217D213727E7}" srcOrd="3" destOrd="0" parTransId="{10E4E595-2177-4634-B76E-497D9A8C2C17}" sibTransId="{7FF6415C-79C8-43BC-A860-16236C80F609}"/>
    <dgm:cxn modelId="{69F54391-45D9-4438-9765-E2180ED21CC6}" type="presOf" srcId="{FF65AD2C-F6A2-41D9-9323-217D213727E7}" destId="{E1004925-8F33-4038-A4CB-A86AB39FA0F9}" srcOrd="0" destOrd="0" presId="urn:microsoft.com/office/officeart/2005/8/layout/cycle5"/>
    <dgm:cxn modelId="{E4EBCA6A-F146-424D-9BE5-55BA5335112A}" type="presOf" srcId="{BFAB0744-59CE-4E6A-B9ED-315E00C0FC29}" destId="{F56CC0DC-53C3-490D-ABE1-007B80047D67}" srcOrd="0" destOrd="0" presId="urn:microsoft.com/office/officeart/2005/8/layout/cycle5"/>
    <dgm:cxn modelId="{30B02E63-6489-47DE-9267-595B6FAC719D}" srcId="{4556BE87-110E-4B04-80CC-32FC4A35434C}" destId="{12EA04BF-E027-4AAD-9E83-AC4D7EF3F129}" srcOrd="1" destOrd="0" parTransId="{25BED53C-049F-4AEC-9510-B713DC498961}" sibTransId="{2BCB49F9-D003-48A7-BFB9-141C78AAD614}"/>
    <dgm:cxn modelId="{3CA357C9-FF1B-49D9-8C87-2669FA4159F6}" srcId="{4556BE87-110E-4B04-80CC-32FC4A35434C}" destId="{458798DE-DE09-4D88-9C33-96471D39E369}" srcOrd="4" destOrd="0" parTransId="{D4B7F24F-03A9-4477-9937-86103810D47F}" sibTransId="{BFAB0744-59CE-4E6A-B9ED-315E00C0FC29}"/>
    <dgm:cxn modelId="{AD4E11BC-7163-46A7-A81E-84CEF97911E9}" type="presOf" srcId="{458798DE-DE09-4D88-9C33-96471D39E369}" destId="{CBAB8197-5DB1-42CB-8E0A-032E15429905}" srcOrd="0" destOrd="0" presId="urn:microsoft.com/office/officeart/2005/8/layout/cycle5"/>
    <dgm:cxn modelId="{CFD3296A-3DB4-4130-A1E1-304C2181AAD7}" type="presOf" srcId="{2BCB49F9-D003-48A7-BFB9-141C78AAD614}" destId="{CD4EA813-E135-4831-A70C-B94B41970F8C}" srcOrd="0" destOrd="0" presId="urn:microsoft.com/office/officeart/2005/8/layout/cycle5"/>
    <dgm:cxn modelId="{1F8638C6-70B8-4159-ACE3-DD359FF2AA7F}" type="presOf" srcId="{1A38AD44-C245-4791-B914-A55890FCEB8D}" destId="{FA152F56-6420-4838-802F-9C779750BA2A}" srcOrd="0" destOrd="0" presId="urn:microsoft.com/office/officeart/2005/8/layout/cycle5"/>
    <dgm:cxn modelId="{96CDAA94-1E35-4EC0-A204-CE7EECADD91E}" type="presOf" srcId="{A8FDED20-E00A-42E0-BFAF-3F8367B112F9}" destId="{66C12AC9-043B-4ABD-A50D-F1D85A1F2C43}" srcOrd="0" destOrd="0" presId="urn:microsoft.com/office/officeart/2005/8/layout/cycle5"/>
    <dgm:cxn modelId="{32510479-76EE-42E9-B473-F526707DCFC2}" type="presOf" srcId="{5197054A-A956-4C8A-8FB7-7A206019F380}" destId="{7428D229-9D38-4A90-8516-3434CA4EE88C}" srcOrd="0" destOrd="0" presId="urn:microsoft.com/office/officeart/2005/8/layout/cycle5"/>
    <dgm:cxn modelId="{DA9F276A-AD63-4738-AE0E-7BB4BC870FA3}" type="presOf" srcId="{7FF6415C-79C8-43BC-A860-16236C80F609}" destId="{C0E59D20-0A6C-4E64-9BD6-F6CC6408FFDA}" srcOrd="0" destOrd="0" presId="urn:microsoft.com/office/officeart/2005/8/layout/cycle5"/>
    <dgm:cxn modelId="{5C56EFE0-EE52-41F9-AE92-C270395E60F1}" type="presOf" srcId="{12EA04BF-E027-4AAD-9E83-AC4D7EF3F129}" destId="{03A61425-50B0-41B4-89E5-BE30FDDC6F09}" srcOrd="0" destOrd="0" presId="urn:microsoft.com/office/officeart/2005/8/layout/cycle5"/>
    <dgm:cxn modelId="{6F784A61-C025-4A68-894E-E2C485E99664}" type="presParOf" srcId="{2C11861E-080C-4455-8ED3-A237B502A5E8}" destId="{148749CA-FDFD-401C-9419-D3596A9D2FD5}" srcOrd="0" destOrd="0" presId="urn:microsoft.com/office/officeart/2005/8/layout/cycle5"/>
    <dgm:cxn modelId="{44BA39C0-2977-4548-B60F-CD0B79F8431F}" type="presParOf" srcId="{2C11861E-080C-4455-8ED3-A237B502A5E8}" destId="{9DAE0E5D-109F-47C5-92B8-AF2F8C7645D8}" srcOrd="1" destOrd="0" presId="urn:microsoft.com/office/officeart/2005/8/layout/cycle5"/>
    <dgm:cxn modelId="{3F521144-AB97-4AE4-B72C-7C3BADCEFE60}" type="presParOf" srcId="{2C11861E-080C-4455-8ED3-A237B502A5E8}" destId="{66C12AC9-043B-4ABD-A50D-F1D85A1F2C43}" srcOrd="2" destOrd="0" presId="urn:microsoft.com/office/officeart/2005/8/layout/cycle5"/>
    <dgm:cxn modelId="{81816867-4A6C-47B3-B5D3-96D3855E3E74}" type="presParOf" srcId="{2C11861E-080C-4455-8ED3-A237B502A5E8}" destId="{03A61425-50B0-41B4-89E5-BE30FDDC6F09}" srcOrd="3" destOrd="0" presId="urn:microsoft.com/office/officeart/2005/8/layout/cycle5"/>
    <dgm:cxn modelId="{0D7A5C50-4A66-4D8A-8F88-DFA43137C832}" type="presParOf" srcId="{2C11861E-080C-4455-8ED3-A237B502A5E8}" destId="{24771BD4-1885-4432-8C1E-BBC3EF86437B}" srcOrd="4" destOrd="0" presId="urn:microsoft.com/office/officeart/2005/8/layout/cycle5"/>
    <dgm:cxn modelId="{FEBCA0F3-0CFB-47DD-9A54-921654D33C11}" type="presParOf" srcId="{2C11861E-080C-4455-8ED3-A237B502A5E8}" destId="{CD4EA813-E135-4831-A70C-B94B41970F8C}" srcOrd="5" destOrd="0" presId="urn:microsoft.com/office/officeart/2005/8/layout/cycle5"/>
    <dgm:cxn modelId="{0D3721EB-CB79-4788-9493-115645DA05BA}" type="presParOf" srcId="{2C11861E-080C-4455-8ED3-A237B502A5E8}" destId="{FA152F56-6420-4838-802F-9C779750BA2A}" srcOrd="6" destOrd="0" presId="urn:microsoft.com/office/officeart/2005/8/layout/cycle5"/>
    <dgm:cxn modelId="{BE32CD17-31DA-4E95-B457-DF53DDB45A31}" type="presParOf" srcId="{2C11861E-080C-4455-8ED3-A237B502A5E8}" destId="{FAEA4370-8A26-4EB3-B2F5-58CCC202FEFA}" srcOrd="7" destOrd="0" presId="urn:microsoft.com/office/officeart/2005/8/layout/cycle5"/>
    <dgm:cxn modelId="{8695A30C-DAAA-4196-805E-DE7B49B827AF}" type="presParOf" srcId="{2C11861E-080C-4455-8ED3-A237B502A5E8}" destId="{7428D229-9D38-4A90-8516-3434CA4EE88C}" srcOrd="8" destOrd="0" presId="urn:microsoft.com/office/officeart/2005/8/layout/cycle5"/>
    <dgm:cxn modelId="{A555D791-7AA9-480E-B00E-319823C57464}" type="presParOf" srcId="{2C11861E-080C-4455-8ED3-A237B502A5E8}" destId="{E1004925-8F33-4038-A4CB-A86AB39FA0F9}" srcOrd="9" destOrd="0" presId="urn:microsoft.com/office/officeart/2005/8/layout/cycle5"/>
    <dgm:cxn modelId="{D95FF876-634B-4FAD-B2DE-C0ABF01EC234}" type="presParOf" srcId="{2C11861E-080C-4455-8ED3-A237B502A5E8}" destId="{80DB550D-0D57-48C3-90EF-85B5C59BDD43}" srcOrd="10" destOrd="0" presId="urn:microsoft.com/office/officeart/2005/8/layout/cycle5"/>
    <dgm:cxn modelId="{693FD0B0-B0F3-4C9C-9781-AE2FA182DA8A}" type="presParOf" srcId="{2C11861E-080C-4455-8ED3-A237B502A5E8}" destId="{C0E59D20-0A6C-4E64-9BD6-F6CC6408FFDA}" srcOrd="11" destOrd="0" presId="urn:microsoft.com/office/officeart/2005/8/layout/cycle5"/>
    <dgm:cxn modelId="{A8B0CDEC-61EE-4874-84D9-51EC26B38DEE}" type="presParOf" srcId="{2C11861E-080C-4455-8ED3-A237B502A5E8}" destId="{CBAB8197-5DB1-42CB-8E0A-032E15429905}" srcOrd="12" destOrd="0" presId="urn:microsoft.com/office/officeart/2005/8/layout/cycle5"/>
    <dgm:cxn modelId="{A4EC64F1-0C13-497F-857C-6824F0E6F03A}" type="presParOf" srcId="{2C11861E-080C-4455-8ED3-A237B502A5E8}" destId="{B893F9EF-A643-4ADB-85B1-6976CCA04432}" srcOrd="13" destOrd="0" presId="urn:microsoft.com/office/officeart/2005/8/layout/cycle5"/>
    <dgm:cxn modelId="{6AE62FBC-72A4-4FF2-BED0-FC4677178AFE}" type="presParOf" srcId="{2C11861E-080C-4455-8ED3-A237B502A5E8}" destId="{F56CC0DC-53C3-490D-ABE1-007B80047D6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00ACE-46D7-48E4-A233-6D96EF9D54C3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C2C46C6-A323-4986-AC6C-8753F30406B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Формирование навыков сотрудничества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04F5B050-046E-4304-BE89-D35249607FA6}" type="parTrans" cxnId="{572AD0CD-DFF2-4259-BB45-CEAF8EC252FE}">
      <dgm:prSet/>
      <dgm:spPr/>
      <dgm:t>
        <a:bodyPr/>
        <a:lstStyle/>
        <a:p>
          <a:endParaRPr lang="ru-RU"/>
        </a:p>
      </dgm:t>
    </dgm:pt>
    <dgm:pt modelId="{E6F7CA8A-BEEB-481D-A703-4A1F49C1CAD4}" type="sibTrans" cxnId="{572AD0CD-DFF2-4259-BB45-CEAF8EC252FE}">
      <dgm:prSet/>
      <dgm:spPr/>
      <dgm:t>
        <a:bodyPr/>
        <a:lstStyle/>
        <a:p>
          <a:endParaRPr lang="ru-RU"/>
        </a:p>
      </dgm:t>
    </dgm:pt>
    <dgm:pt modelId="{EA32595A-00D9-492F-BDC0-498E45C4A43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Вариативность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4F929A93-4E6C-48FD-A779-EAAFC30346AB}" type="parTrans" cxnId="{59FFD5A9-D26D-4C0A-B8B1-362DD4F0D233}">
      <dgm:prSet/>
      <dgm:spPr/>
      <dgm:t>
        <a:bodyPr/>
        <a:lstStyle/>
        <a:p>
          <a:endParaRPr lang="ru-RU"/>
        </a:p>
      </dgm:t>
    </dgm:pt>
    <dgm:pt modelId="{634C9D53-5B99-48F6-A632-75145FEB15C1}" type="sibTrans" cxnId="{59FFD5A9-D26D-4C0A-B8B1-362DD4F0D233}">
      <dgm:prSet/>
      <dgm:spPr/>
      <dgm:t>
        <a:bodyPr/>
        <a:lstStyle/>
        <a:p>
          <a:endParaRPr lang="ru-RU"/>
        </a:p>
      </dgm:t>
    </dgm:pt>
    <dgm:pt modelId="{824CADBB-DD2F-4679-9B44-8C30D30E1F3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Georgia" pitchFamily="18" charset="0"/>
            </a:rPr>
            <a:t>Многофункцио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  </a:t>
          </a:r>
          <a:r>
            <a:rPr lang="ru-RU" sz="2000" b="1" dirty="0" err="1" smtClean="0">
              <a:solidFill>
                <a:schemeClr val="tx1"/>
              </a:solidFill>
              <a:latin typeface="Georgia" pitchFamily="18" charset="0"/>
            </a:rPr>
            <a:t>нальность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3782948E-AC34-433E-B7B3-D4B50332CB5D}" type="parTrans" cxnId="{A6D1A243-C946-4700-BA2D-39F426ECD27E}">
      <dgm:prSet/>
      <dgm:spPr/>
      <dgm:t>
        <a:bodyPr/>
        <a:lstStyle/>
        <a:p>
          <a:endParaRPr lang="ru-RU"/>
        </a:p>
      </dgm:t>
    </dgm:pt>
    <dgm:pt modelId="{1CAEAC7F-AADF-4FA8-A1DC-0CA6FBF6F6E5}" type="sibTrans" cxnId="{A6D1A243-C946-4700-BA2D-39F426ECD27E}">
      <dgm:prSet/>
      <dgm:spPr/>
      <dgm:t>
        <a:bodyPr/>
        <a:lstStyle/>
        <a:p>
          <a:endParaRPr lang="ru-RU"/>
        </a:p>
      </dgm:t>
    </dgm:pt>
    <dgm:pt modelId="{8FF4E17E-5BA6-4E09-8706-882CE2FC584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Простота в </a:t>
          </a:r>
        </a:p>
        <a:p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изготовлении</a:t>
          </a:r>
          <a:endParaRPr lang="ru-RU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BAC21015-C5AC-4FB5-B29D-A58C8475B4A2}" type="parTrans" cxnId="{E7192991-9443-4C58-B11B-E22EFA8A7F06}">
      <dgm:prSet/>
      <dgm:spPr/>
      <dgm:t>
        <a:bodyPr/>
        <a:lstStyle/>
        <a:p>
          <a:endParaRPr lang="ru-RU"/>
        </a:p>
      </dgm:t>
    </dgm:pt>
    <dgm:pt modelId="{902E33C6-198A-4476-9A42-8B76E8ED594D}" type="sibTrans" cxnId="{E7192991-9443-4C58-B11B-E22EFA8A7F06}">
      <dgm:prSet/>
      <dgm:spPr/>
      <dgm:t>
        <a:bodyPr/>
        <a:lstStyle/>
        <a:p>
          <a:endParaRPr lang="ru-RU"/>
        </a:p>
      </dgm:t>
    </dgm:pt>
    <dgm:pt modelId="{8EB38046-4BA4-4BC0-A072-59817688BA17}" type="pres">
      <dgm:prSet presAssocID="{F4400ACE-46D7-48E4-A233-6D96EF9D54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7C2BD-4942-47EF-B277-84F7CCDE1E28}" type="pres">
      <dgm:prSet presAssocID="{AC2C46C6-A323-4986-AC6C-8753F30406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72FB1-DDE2-4616-8E0B-AD6CE4E3A2CA}" type="pres">
      <dgm:prSet presAssocID="{E6F7CA8A-BEEB-481D-A703-4A1F49C1CAD4}" presName="sibTrans" presStyleCnt="0"/>
      <dgm:spPr/>
    </dgm:pt>
    <dgm:pt modelId="{4ECF14D4-27B9-48D1-B1C7-E3E42680E30B}" type="pres">
      <dgm:prSet presAssocID="{EA32595A-00D9-492F-BDC0-498E45C4A4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C4DCD-D3F1-4826-BD4F-A9D7689C00E3}" type="pres">
      <dgm:prSet presAssocID="{634C9D53-5B99-48F6-A632-75145FEB15C1}" presName="sibTrans" presStyleCnt="0"/>
      <dgm:spPr/>
    </dgm:pt>
    <dgm:pt modelId="{31D6AFCA-2192-46B8-8B64-A3CC7EC7EAE8}" type="pres">
      <dgm:prSet presAssocID="{824CADBB-DD2F-4679-9B44-8C30D30E1F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CB795-54A8-457C-BC52-17FC62DA0F7E}" type="pres">
      <dgm:prSet presAssocID="{1CAEAC7F-AADF-4FA8-A1DC-0CA6FBF6F6E5}" presName="sibTrans" presStyleCnt="0"/>
      <dgm:spPr/>
    </dgm:pt>
    <dgm:pt modelId="{0EC3446A-E21E-4252-BDFF-D955D4A6075B}" type="pres">
      <dgm:prSet presAssocID="{8FF4E17E-5BA6-4E09-8706-882CE2FC58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1A243-C946-4700-BA2D-39F426ECD27E}" srcId="{F4400ACE-46D7-48E4-A233-6D96EF9D54C3}" destId="{824CADBB-DD2F-4679-9B44-8C30D30E1F33}" srcOrd="2" destOrd="0" parTransId="{3782948E-AC34-433E-B7B3-D4B50332CB5D}" sibTransId="{1CAEAC7F-AADF-4FA8-A1DC-0CA6FBF6F6E5}"/>
    <dgm:cxn modelId="{A7D9EEC9-D135-4A45-AC5E-214D00080155}" type="presOf" srcId="{824CADBB-DD2F-4679-9B44-8C30D30E1F33}" destId="{31D6AFCA-2192-46B8-8B64-A3CC7EC7EAE8}" srcOrd="0" destOrd="0" presId="urn:microsoft.com/office/officeart/2005/8/layout/default#1"/>
    <dgm:cxn modelId="{67D6BCB2-9C96-481B-9306-40CF1E34E3A4}" type="presOf" srcId="{EA32595A-00D9-492F-BDC0-498E45C4A43A}" destId="{4ECF14D4-27B9-48D1-B1C7-E3E42680E30B}" srcOrd="0" destOrd="0" presId="urn:microsoft.com/office/officeart/2005/8/layout/default#1"/>
    <dgm:cxn modelId="{59FFD5A9-D26D-4C0A-B8B1-362DD4F0D233}" srcId="{F4400ACE-46D7-48E4-A233-6D96EF9D54C3}" destId="{EA32595A-00D9-492F-BDC0-498E45C4A43A}" srcOrd="1" destOrd="0" parTransId="{4F929A93-4E6C-48FD-A779-EAAFC30346AB}" sibTransId="{634C9D53-5B99-48F6-A632-75145FEB15C1}"/>
    <dgm:cxn modelId="{572AD0CD-DFF2-4259-BB45-CEAF8EC252FE}" srcId="{F4400ACE-46D7-48E4-A233-6D96EF9D54C3}" destId="{AC2C46C6-A323-4986-AC6C-8753F30406B4}" srcOrd="0" destOrd="0" parTransId="{04F5B050-046E-4304-BE89-D35249607FA6}" sibTransId="{E6F7CA8A-BEEB-481D-A703-4A1F49C1CAD4}"/>
    <dgm:cxn modelId="{C59475B8-3172-4B5A-84DC-B97D306E5E5C}" type="presOf" srcId="{AC2C46C6-A323-4986-AC6C-8753F30406B4}" destId="{F387C2BD-4942-47EF-B277-84F7CCDE1E28}" srcOrd="0" destOrd="0" presId="urn:microsoft.com/office/officeart/2005/8/layout/default#1"/>
    <dgm:cxn modelId="{A5111F4C-8D23-4D0A-B43D-A4791F74CADD}" type="presOf" srcId="{F4400ACE-46D7-48E4-A233-6D96EF9D54C3}" destId="{8EB38046-4BA4-4BC0-A072-59817688BA17}" srcOrd="0" destOrd="0" presId="urn:microsoft.com/office/officeart/2005/8/layout/default#1"/>
    <dgm:cxn modelId="{E7192991-9443-4C58-B11B-E22EFA8A7F06}" srcId="{F4400ACE-46D7-48E4-A233-6D96EF9D54C3}" destId="{8FF4E17E-5BA6-4E09-8706-882CE2FC5843}" srcOrd="3" destOrd="0" parTransId="{BAC21015-C5AC-4FB5-B29D-A58C8475B4A2}" sibTransId="{902E33C6-198A-4476-9A42-8B76E8ED594D}"/>
    <dgm:cxn modelId="{17CBE259-6451-49A3-AAB4-6895E9363EDF}" type="presOf" srcId="{8FF4E17E-5BA6-4E09-8706-882CE2FC5843}" destId="{0EC3446A-E21E-4252-BDFF-D955D4A6075B}" srcOrd="0" destOrd="0" presId="urn:microsoft.com/office/officeart/2005/8/layout/default#1"/>
    <dgm:cxn modelId="{01EDE37F-94C0-44EE-8062-3F4DA354A994}" type="presParOf" srcId="{8EB38046-4BA4-4BC0-A072-59817688BA17}" destId="{F387C2BD-4942-47EF-B277-84F7CCDE1E28}" srcOrd="0" destOrd="0" presId="urn:microsoft.com/office/officeart/2005/8/layout/default#1"/>
    <dgm:cxn modelId="{69537D28-8226-4AF3-9690-AB8C4AF8830D}" type="presParOf" srcId="{8EB38046-4BA4-4BC0-A072-59817688BA17}" destId="{6BE72FB1-DDE2-4616-8E0B-AD6CE4E3A2CA}" srcOrd="1" destOrd="0" presId="urn:microsoft.com/office/officeart/2005/8/layout/default#1"/>
    <dgm:cxn modelId="{A5D702BE-2CA6-44FA-95CC-0041CE3AE585}" type="presParOf" srcId="{8EB38046-4BA4-4BC0-A072-59817688BA17}" destId="{4ECF14D4-27B9-48D1-B1C7-E3E42680E30B}" srcOrd="2" destOrd="0" presId="urn:microsoft.com/office/officeart/2005/8/layout/default#1"/>
    <dgm:cxn modelId="{9C4604A5-B620-4A62-B588-555F63B9706A}" type="presParOf" srcId="{8EB38046-4BA4-4BC0-A072-59817688BA17}" destId="{294C4DCD-D3F1-4826-BD4F-A9D7689C00E3}" srcOrd="3" destOrd="0" presId="urn:microsoft.com/office/officeart/2005/8/layout/default#1"/>
    <dgm:cxn modelId="{DA0927B4-A8F6-42BD-935E-60E545B83F76}" type="presParOf" srcId="{8EB38046-4BA4-4BC0-A072-59817688BA17}" destId="{31D6AFCA-2192-46B8-8B64-A3CC7EC7EAE8}" srcOrd="4" destOrd="0" presId="urn:microsoft.com/office/officeart/2005/8/layout/default#1"/>
    <dgm:cxn modelId="{1B663915-C762-492A-BE97-403E4B6155EB}" type="presParOf" srcId="{8EB38046-4BA4-4BC0-A072-59817688BA17}" destId="{361CB795-54A8-457C-BC52-17FC62DA0F7E}" srcOrd="5" destOrd="0" presId="urn:microsoft.com/office/officeart/2005/8/layout/default#1"/>
    <dgm:cxn modelId="{7A9054B8-FECB-4158-BD44-4DC56E771F84}" type="presParOf" srcId="{8EB38046-4BA4-4BC0-A072-59817688BA17}" destId="{0EC3446A-E21E-4252-BDFF-D955D4A6075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749CA-FDFD-401C-9419-D3596A9D2FD5}">
      <dsp:nvSpPr>
        <dsp:cNvPr id="0" name=""/>
        <dsp:cNvSpPr/>
      </dsp:nvSpPr>
      <dsp:spPr>
        <a:xfrm>
          <a:off x="3600399" y="883"/>
          <a:ext cx="2448272" cy="1378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Формирование словаря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667672" y="68156"/>
        <a:ext cx="2313726" cy="1243556"/>
      </dsp:txXfrm>
    </dsp:sp>
    <dsp:sp modelId="{66C12AC9-043B-4ABD-A50D-F1D85A1F2C43}">
      <dsp:nvSpPr>
        <dsp:cNvPr id="0" name=""/>
        <dsp:cNvSpPr/>
      </dsp:nvSpPr>
      <dsp:spPr>
        <a:xfrm>
          <a:off x="2070486" y="689934"/>
          <a:ext cx="5508099" cy="5508099"/>
        </a:xfrm>
        <a:custGeom>
          <a:avLst/>
          <a:gdLst/>
          <a:ahLst/>
          <a:cxnLst/>
          <a:rect l="0" t="0" r="0" b="0"/>
          <a:pathLst>
            <a:path>
              <a:moveTo>
                <a:pt x="4223505" y="424781"/>
              </a:moveTo>
              <a:arcTo wR="2754049" hR="2754049" stAng="18134785" swAng="1073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61425-50B0-41B4-89E5-BE30FDDC6F09}">
      <dsp:nvSpPr>
        <dsp:cNvPr id="0" name=""/>
        <dsp:cNvSpPr/>
      </dsp:nvSpPr>
      <dsp:spPr>
        <a:xfrm>
          <a:off x="6383714" y="1903884"/>
          <a:ext cx="2120157" cy="1378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Звуковая культура речи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450987" y="1971157"/>
        <a:ext cx="1985611" cy="1243556"/>
      </dsp:txXfrm>
    </dsp:sp>
    <dsp:sp modelId="{CD4EA813-E135-4831-A70C-B94B41970F8C}">
      <dsp:nvSpPr>
        <dsp:cNvPr id="0" name=""/>
        <dsp:cNvSpPr/>
      </dsp:nvSpPr>
      <dsp:spPr>
        <a:xfrm>
          <a:off x="2070486" y="689934"/>
          <a:ext cx="5508099" cy="5508099"/>
        </a:xfrm>
        <a:custGeom>
          <a:avLst/>
          <a:gdLst/>
          <a:ahLst/>
          <a:cxnLst/>
          <a:rect l="0" t="0" r="0" b="0"/>
          <a:pathLst>
            <a:path>
              <a:moveTo>
                <a:pt x="5501505" y="2944513"/>
              </a:moveTo>
              <a:arcTo wR="2754049" hR="2754049" stAng="21837936" swAng="1360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52F56-6420-4838-802F-9C779750BA2A}">
      <dsp:nvSpPr>
        <dsp:cNvPr id="0" name=""/>
        <dsp:cNvSpPr/>
      </dsp:nvSpPr>
      <dsp:spPr>
        <a:xfrm>
          <a:off x="5383247" y="4983006"/>
          <a:ext cx="2120157" cy="1378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Подготовка к обучению грамоте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50520" y="5050279"/>
        <a:ext cx="1985611" cy="1243556"/>
      </dsp:txXfrm>
    </dsp:sp>
    <dsp:sp modelId="{7428D229-9D38-4A90-8516-3434CA4EE88C}">
      <dsp:nvSpPr>
        <dsp:cNvPr id="0" name=""/>
        <dsp:cNvSpPr/>
      </dsp:nvSpPr>
      <dsp:spPr>
        <a:xfrm>
          <a:off x="2070486" y="689934"/>
          <a:ext cx="5508099" cy="5508099"/>
        </a:xfrm>
        <a:custGeom>
          <a:avLst/>
          <a:gdLst/>
          <a:ahLst/>
          <a:cxnLst/>
          <a:rect l="0" t="0" r="0" b="0"/>
          <a:pathLst>
            <a:path>
              <a:moveTo>
                <a:pt x="3103160" y="5485882"/>
              </a:moveTo>
              <a:arcTo wR="2754049" hR="2754049" stAng="4963046" swAng="8043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04925-8F33-4038-A4CB-A86AB39FA0F9}">
      <dsp:nvSpPr>
        <dsp:cNvPr id="0" name=""/>
        <dsp:cNvSpPr/>
      </dsp:nvSpPr>
      <dsp:spPr>
        <a:xfrm>
          <a:off x="2091009" y="4983006"/>
          <a:ext cx="2229472" cy="1378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Формирование грамматического строя речи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58282" y="5050279"/>
        <a:ext cx="2094926" cy="1243556"/>
      </dsp:txXfrm>
    </dsp:sp>
    <dsp:sp modelId="{C0E59D20-0A6C-4E64-9BD6-F6CC6408FFDA}">
      <dsp:nvSpPr>
        <dsp:cNvPr id="0" name=""/>
        <dsp:cNvSpPr/>
      </dsp:nvSpPr>
      <dsp:spPr>
        <a:xfrm>
          <a:off x="2070486" y="689934"/>
          <a:ext cx="5508099" cy="5508099"/>
        </a:xfrm>
        <a:custGeom>
          <a:avLst/>
          <a:gdLst/>
          <a:ahLst/>
          <a:cxnLst/>
          <a:rect l="0" t="0" r="0" b="0"/>
          <a:pathLst>
            <a:path>
              <a:moveTo>
                <a:pt x="292291" y="3988771"/>
              </a:moveTo>
              <a:arcTo wR="2754049" hR="2754049" stAng="9201807" swAng="1360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B8197-5DB1-42CB-8E0A-032E15429905}">
      <dsp:nvSpPr>
        <dsp:cNvPr id="0" name=""/>
        <dsp:cNvSpPr/>
      </dsp:nvSpPr>
      <dsp:spPr>
        <a:xfrm>
          <a:off x="1145200" y="1903884"/>
          <a:ext cx="2120157" cy="137810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Связная речь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212473" y="1971157"/>
        <a:ext cx="1985611" cy="1243556"/>
      </dsp:txXfrm>
    </dsp:sp>
    <dsp:sp modelId="{F56CC0DC-53C3-490D-ABE1-007B80047D67}">
      <dsp:nvSpPr>
        <dsp:cNvPr id="0" name=""/>
        <dsp:cNvSpPr/>
      </dsp:nvSpPr>
      <dsp:spPr>
        <a:xfrm>
          <a:off x="2070486" y="689934"/>
          <a:ext cx="5508099" cy="5508099"/>
        </a:xfrm>
        <a:custGeom>
          <a:avLst/>
          <a:gdLst/>
          <a:ahLst/>
          <a:cxnLst/>
          <a:rect l="0" t="0" r="0" b="0"/>
          <a:pathLst>
            <a:path>
              <a:moveTo>
                <a:pt x="639923" y="989039"/>
              </a:moveTo>
              <a:arcTo wR="2754049" hR="2754049" stAng="13191440" swAng="1073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7C2BD-4942-47EF-B277-84F7CCDE1E28}">
      <dsp:nvSpPr>
        <dsp:cNvPr id="0" name=""/>
        <dsp:cNvSpPr/>
      </dsp:nvSpPr>
      <dsp:spPr>
        <a:xfrm>
          <a:off x="958" y="353855"/>
          <a:ext cx="3736645" cy="22419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Формирование навыков сотрудничества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58" y="353855"/>
        <a:ext cx="3736645" cy="2241987"/>
      </dsp:txXfrm>
    </dsp:sp>
    <dsp:sp modelId="{4ECF14D4-27B9-48D1-B1C7-E3E42680E30B}">
      <dsp:nvSpPr>
        <dsp:cNvPr id="0" name=""/>
        <dsp:cNvSpPr/>
      </dsp:nvSpPr>
      <dsp:spPr>
        <a:xfrm>
          <a:off x="4111268" y="353855"/>
          <a:ext cx="3736645" cy="22419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Вариативность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1268" y="353855"/>
        <a:ext cx="3736645" cy="2241987"/>
      </dsp:txXfrm>
    </dsp:sp>
    <dsp:sp modelId="{31D6AFCA-2192-46B8-8B64-A3CC7EC7EAE8}">
      <dsp:nvSpPr>
        <dsp:cNvPr id="0" name=""/>
        <dsp:cNvSpPr/>
      </dsp:nvSpPr>
      <dsp:spPr>
        <a:xfrm>
          <a:off x="958" y="2969507"/>
          <a:ext cx="3736645" cy="22419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Georgia" pitchFamily="18" charset="0"/>
            </a:rPr>
            <a:t>Многофункцио</a:t>
          </a: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  </a:t>
          </a:r>
          <a:r>
            <a:rPr lang="ru-RU" sz="2000" b="1" kern="1200" dirty="0" err="1" smtClean="0">
              <a:solidFill>
                <a:schemeClr val="tx1"/>
              </a:solidFill>
              <a:latin typeface="Georgia" pitchFamily="18" charset="0"/>
            </a:rPr>
            <a:t>нальность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58" y="2969507"/>
        <a:ext cx="3736645" cy="2241987"/>
      </dsp:txXfrm>
    </dsp:sp>
    <dsp:sp modelId="{0EC3446A-E21E-4252-BDFF-D955D4A6075B}">
      <dsp:nvSpPr>
        <dsp:cNvPr id="0" name=""/>
        <dsp:cNvSpPr/>
      </dsp:nvSpPr>
      <dsp:spPr>
        <a:xfrm>
          <a:off x="4111268" y="2969507"/>
          <a:ext cx="3736645" cy="22419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Простота 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изготовлении</a:t>
          </a:r>
          <a:endParaRPr lang="ru-RU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1268" y="2969507"/>
        <a:ext cx="3736645" cy="224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139A-52B4-4746-84F4-981F981CAA36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AF30-F57A-4D37-9D83-CC793D4C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920" y="476672"/>
            <a:ext cx="8429684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МУНИЦИПАЛЬНОЕ АВТОНОМНОЕ ДОШКОЛЬНОЕ </a:t>
            </a:r>
            <a:r>
              <a:rPr lang="ru-RU" sz="2000" dirty="0"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ОБРАЗОВАТЕЛЬНОЕ УЧРЕЖДЕНИЕ</a:t>
            </a:r>
            <a:r>
              <a:rPr lang="ru-RU" sz="2000" dirty="0"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«Центр развития ребёнка «Детский сад № 1 «Жар-птица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560840" cy="122413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Волшебными кругами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– речь </a:t>
            </a: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развиваем»</a:t>
            </a: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7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игры ЛУЛЛИЯ\b6024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0" y="2348880"/>
            <a:ext cx="4305096" cy="403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095" y="4869160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Georgia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altLang="ru-RU" b="1" dirty="0" smtClean="0">
                <a:latin typeface="Georgia" pitchFamily="18" charset="0"/>
                <a:cs typeface="Times New Roman" pitchFamily="18" charset="0"/>
              </a:rPr>
              <a:t>Новоселова Т.А.,</a:t>
            </a:r>
          </a:p>
          <a:p>
            <a:r>
              <a:rPr lang="ru-RU" altLang="ru-RU" b="1" dirty="0" smtClean="0">
                <a:latin typeface="Georgia" pitchFamily="18" charset="0"/>
                <a:cs typeface="Times New Roman" pitchFamily="18" charset="0"/>
              </a:rPr>
              <a:t>учитель-логопед</a:t>
            </a:r>
            <a:endParaRPr lang="ru-RU" altLang="ru-RU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8657" r="18500" b="6294"/>
          <a:stretch/>
        </p:blipFill>
        <p:spPr>
          <a:xfrm>
            <a:off x="179512" y="2243832"/>
            <a:ext cx="4248472" cy="359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294" r="16138" b="8657"/>
          <a:stretch/>
        </p:blipFill>
        <p:spPr>
          <a:xfrm>
            <a:off x="4716016" y="2547986"/>
            <a:ext cx="4211468" cy="365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4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Игра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развитие грамматического строя речи</a:t>
            </a:r>
            <a:endParaRPr lang="ru-RU" sz="3200" kern="10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«Какой? Какая? Какое?»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3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8472" cy="353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113" r="15350"/>
          <a:stretch/>
        </p:blipFill>
        <p:spPr>
          <a:xfrm>
            <a:off x="4736646" y="2492896"/>
            <a:ext cx="4127931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Игра «Сосчитай-ка»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1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Игра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обучению </a:t>
            </a: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грамоте</a:t>
            </a:r>
            <a:endParaRPr lang="ru-RU" sz="3200" kern="100" dirty="0" smtClean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«Где спрятался звук?»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9287"/>
            <a:ext cx="4248472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932" r="16139" b="7476"/>
          <a:stretch/>
        </p:blipFill>
        <p:spPr>
          <a:xfrm>
            <a:off x="4644008" y="2780928"/>
            <a:ext cx="43204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11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Игра «</a:t>
            </a:r>
            <a:r>
              <a:rPr lang="ru-RU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Звукaрик</a:t>
            </a:r>
            <a:r>
              <a:rPr lang="ru-RU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" y="1340768"/>
            <a:ext cx="4183730" cy="35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751" r="18500" b="3931"/>
          <a:stretch/>
        </p:blipFill>
        <p:spPr>
          <a:xfrm>
            <a:off x="4283968" y="2204864"/>
            <a:ext cx="4694682" cy="414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77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Игра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развитие связной речи</a:t>
            </a:r>
            <a:endParaRPr lang="ru-RU" sz="3200" kern="10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«Составь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предложение»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31" r="19288" b="9838"/>
          <a:stretch/>
        </p:blipFill>
        <p:spPr>
          <a:xfrm>
            <a:off x="149281" y="1490734"/>
            <a:ext cx="4294485" cy="352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230813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84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7312267"/>
              </p:ext>
            </p:extLst>
          </p:nvPr>
        </p:nvGraphicFramePr>
        <p:xfrm>
          <a:off x="683568" y="1268760"/>
          <a:ext cx="7848872" cy="556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691680" y="260648"/>
            <a:ext cx="5832648" cy="72008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Особенности «Кругов </a:t>
            </a: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Луллия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»: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476672"/>
            <a:ext cx="8784976" cy="5904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Список источников:</a:t>
            </a:r>
          </a:p>
          <a:p>
            <a:pPr lvl="0" algn="ctr"/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1. Логинова, Л. «Кольца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Луллия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» / Л. Логинова. –Текст : электронный // Обруч. – URL: https://www.obruch.ru/index.php%3Fid%3D8%26n%3D21%26r%3D7%26s%3D450 (дата обращения: 12.10.2022).</a:t>
            </a:r>
          </a:p>
          <a:p>
            <a:pPr lvl="0" algn="ctr"/>
            <a:endParaRPr 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2.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Сидорчук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Т. А. Познаём мир и фантазируем с кругами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Луллия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. Практическое пособие для занятий с детьми 3-7 лет / Т. А.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Сидорчук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С. В.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Лелюх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. — Москва : АРКТИ, 2019. — Текст : непосредственный.</a:t>
            </a:r>
          </a:p>
          <a:p>
            <a:pPr lvl="0" algn="ctr"/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Дополнительную информацию можно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получить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      перейдя по ссылке на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персональный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сайт педагога: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https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://nsportal.ru/novoselova-tatyana-aleksandrovna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или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по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QR-коду</a:t>
            </a:r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149080"/>
            <a:ext cx="1377471" cy="1372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0462" y="239737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405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5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Круги </a:t>
            </a:r>
            <a:r>
              <a:rPr lang="ru-RU" sz="2400" b="1" dirty="0" err="1" smtClean="0">
                <a:latin typeface="Georgia" pitchFamily="18" charset="0"/>
                <a:cs typeface="Times New Roman" pitchFamily="18" charset="0"/>
              </a:rPr>
              <a:t>Луллия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– одно из средств развития интеллектуальных способностей и речи детей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132856"/>
            <a:ext cx="6610486" cy="4368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Раймонд </a:t>
            </a:r>
            <a:r>
              <a:rPr lang="ru-RU" sz="2400" b="1" dirty="0" err="1" smtClean="0">
                <a:latin typeface="Georgia" pitchFamily="18" charset="0"/>
                <a:cs typeface="Times New Roman" pitchFamily="18" charset="0"/>
              </a:rPr>
              <a:t>Луллий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Georgia" pitchFamily="18" charset="0"/>
                <a:cs typeface="Times New Roman" pitchFamily="18" charset="0"/>
              </a:rPr>
              <a:t>XIII - XIV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вв.) - 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поэт, философ</a:t>
            </a:r>
            <a:endParaRPr lang="ru-RU" sz="24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6507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image009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544" y="3501008"/>
            <a:ext cx="489819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реальное сочетание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 bwMode="auto">
          <a:xfrm>
            <a:off x="1832190" y="1220054"/>
            <a:ext cx="5479620" cy="528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13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«Объясни необычное сочетание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/>
          <a:stretch/>
        </p:blipFill>
        <p:spPr bwMode="auto">
          <a:xfrm>
            <a:off x="1835696" y="1226005"/>
            <a:ext cx="5472608" cy="527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1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8349671"/>
              </p:ext>
            </p:extLst>
          </p:nvPr>
        </p:nvGraphicFramePr>
        <p:xfrm>
          <a:off x="-252536" y="116632"/>
          <a:ext cx="964907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75856" y="2636912"/>
            <a:ext cx="2592288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Georgia" pitchFamily="18" charset="0"/>
              </a:rPr>
              <a:t>Направления работы по развитию речи</a:t>
            </a:r>
            <a:endParaRPr lang="ru-RU" sz="2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Игра на развитие словаря</a:t>
            </a:r>
          </a:p>
          <a:p>
            <a:pPr lvl="0" algn="ctr"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«Образуй группы»</a:t>
            </a:r>
            <a:endParaRPr lang="ru-RU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5113" r="23226"/>
          <a:stretch/>
        </p:blipFill>
        <p:spPr>
          <a:xfrm>
            <a:off x="87022" y="1628800"/>
            <a:ext cx="4268954" cy="373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1100"/>
            <a:ext cx="4392488" cy="381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культуры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«Парочки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«Троечки»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5113" r="14563" b="5113"/>
          <a:stretch/>
        </p:blipFill>
        <p:spPr>
          <a:xfrm>
            <a:off x="27220" y="1628800"/>
            <a:ext cx="4662794" cy="393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7476" r="13775" b="7476"/>
          <a:stretch/>
        </p:blipFill>
        <p:spPr>
          <a:xfrm>
            <a:off x="4690014" y="2636912"/>
            <a:ext cx="4250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06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7476" r="19288" b="5113"/>
          <a:stretch/>
        </p:blipFill>
        <p:spPr>
          <a:xfrm>
            <a:off x="82943" y="1484784"/>
            <a:ext cx="4435305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2416092"/>
            <a:ext cx="4518248" cy="384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Игра «Рифмуй-ка»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562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Игра «Цепочка слов»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9601"/>
            <a:ext cx="4464496" cy="36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5113" r="17713" b="3932"/>
          <a:stretch/>
        </p:blipFill>
        <p:spPr>
          <a:xfrm>
            <a:off x="4572000" y="2447893"/>
            <a:ext cx="4392487" cy="38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706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281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Georgia</vt:lpstr>
      <vt:lpstr>Mangal</vt:lpstr>
      <vt:lpstr>Times New Roman</vt:lpstr>
      <vt:lpstr>Тема Office</vt:lpstr>
      <vt:lpstr>МУНИЦИПАЛЬНОЕ АВТОНОМНОЕ ДОШКОЛЬНОЕ  ОБРАЗОВАТЕЛЬНОЕ УЧРЕЖДЕНИЕ «Центр развития ребёнка «Детский сад № 1 «Жар-птица»  </vt:lpstr>
      <vt:lpstr>Круги Луллия – одно из средств развития интеллектуальных способностей и речи детей</vt:lpstr>
      <vt:lpstr>«Найди реальное сочетание» </vt:lpstr>
      <vt:lpstr>«Объясни необычное сочетание»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«Центр развития ребенка – детский сад №23» г.Кинешма</dc:title>
  <dc:creator>User</dc:creator>
  <cp:lastModifiedBy>User</cp:lastModifiedBy>
  <cp:revision>72</cp:revision>
  <dcterms:created xsi:type="dcterms:W3CDTF">2018-08-17T06:39:35Z</dcterms:created>
  <dcterms:modified xsi:type="dcterms:W3CDTF">2025-05-20T14:58:56Z</dcterms:modified>
</cp:coreProperties>
</file>