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4" r:id="rId2"/>
    <p:sldId id="309" r:id="rId3"/>
    <p:sldId id="301" r:id="rId4"/>
    <p:sldId id="285" r:id="rId5"/>
    <p:sldId id="284" r:id="rId6"/>
    <p:sldId id="287" r:id="rId7"/>
    <p:sldId id="286" r:id="rId8"/>
    <p:sldId id="306" r:id="rId9"/>
    <p:sldId id="308" r:id="rId10"/>
    <p:sldId id="292" r:id="rId11"/>
    <p:sldId id="293" r:id="rId12"/>
    <p:sldId id="294" r:id="rId13"/>
    <p:sldId id="295" r:id="rId14"/>
    <p:sldId id="290" r:id="rId15"/>
    <p:sldId id="312" r:id="rId16"/>
    <p:sldId id="296" r:id="rId17"/>
    <p:sldId id="291" r:id="rId18"/>
    <p:sldId id="276" r:id="rId19"/>
    <p:sldId id="31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D610"/>
    <a:srgbClr val="190504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90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4FB8-00BD-4C76-A5A1-AD3B7E8B1F3F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0F3CB-0242-4319-8D8E-38CFC6411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2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10705A-3699-48BC-8B1F-2B1DD1B24BAD}" type="slidenum">
              <a:rPr lang="ru-RU"/>
              <a:pPr/>
              <a:t>2</a:t>
            </a:fld>
            <a:endParaRPr lang="ru-RU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77257091-2BE3-4BB5-87A1-5F4F29D9C24B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</a:pPr>
              <a:t>2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317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0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5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20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8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206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53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0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3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3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5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9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8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1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4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4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vasilek.dou@mail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863" y="311859"/>
            <a:ext cx="7106680" cy="7080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Муниципальное бюджетное дошкольное образовательное учреждение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«Детский сад компенсирующего вида №14 «Василек»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города Рубцовска Алтайского края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658213, г. Рубцовск, проспект Ленина, 29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тел</a:t>
            </a:r>
            <a:r>
              <a:rPr lang="en-US" sz="1200" b="1" dirty="0">
                <a:solidFill>
                  <a:schemeClr val="tx1"/>
                </a:solidFill>
              </a:rPr>
              <a:t>.: (38557) 9-87-52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e-mail: </a:t>
            </a:r>
            <a:r>
              <a:rPr lang="en-US" sz="1200" b="1" u="sng" dirty="0">
                <a:solidFill>
                  <a:schemeClr val="tx1"/>
                </a:solidFill>
                <a:hlinkClick r:id="rId2"/>
              </a:rPr>
              <a:t>vasilek.dou@mail.ru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сайт</a:t>
            </a:r>
            <a:r>
              <a:rPr lang="ru-RU" sz="1200" dirty="0">
                <a:solidFill>
                  <a:schemeClr val="tx1"/>
                </a:solidFill>
              </a:rPr>
              <a:t>: </a:t>
            </a:r>
            <a:r>
              <a:rPr lang="ru-RU" sz="1200" b="1" dirty="0">
                <a:solidFill>
                  <a:schemeClr val="tx1"/>
                </a:solidFill>
              </a:rPr>
              <a:t>http://ds14.educrub.ru/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690" y="1037333"/>
            <a:ext cx="7086356" cy="485937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200" dirty="0" smtClean="0"/>
          </a:p>
          <a:p>
            <a:pPr algn="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«Обучение связной речи детей с ЗПР на основе разрезных         картинок»</a:t>
            </a:r>
          </a:p>
          <a:p>
            <a:pPr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В.Б., </a:t>
            </a:r>
          </a:p>
          <a:p>
            <a:pPr algn="r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учитель – дефектолог</a:t>
            </a:r>
          </a:p>
          <a:p>
            <a:pPr marL="0" indent="0" algn="r"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квалификационной категории</a:t>
            </a:r>
            <a:endParaRPr lang="ru-RU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 г.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Загрузки\IMG_20250516_104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616150"/>
            <a:ext cx="2867063" cy="38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599"/>
            <a:ext cx="6600093" cy="153572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 двусоставное предложение: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существительное-подлежащее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падежа мн.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+ глагол-сказуемое в 3-м лице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настоящего времени).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23" y="2618913"/>
            <a:ext cx="3442132" cy="25815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294" y="3591572"/>
            <a:ext cx="3881761" cy="291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83" y="504092"/>
            <a:ext cx="7221416" cy="1320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трёх слов без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предлогов,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определениями, выраженными прилагательными.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0" y="1826940"/>
            <a:ext cx="6028926" cy="452169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13" y="2989385"/>
            <a:ext cx="2571017" cy="356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76" y="187569"/>
            <a:ext cx="6777500" cy="92612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падеж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 +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винительном падеже).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631" y="3124491"/>
            <a:ext cx="4093747" cy="3069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27"/>
          <a:stretch/>
        </p:blipFill>
        <p:spPr>
          <a:xfrm>
            <a:off x="178218" y="1020986"/>
            <a:ext cx="3781339" cy="31139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8895" y="4174547"/>
            <a:ext cx="40538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КТО?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(Девочка )</a:t>
            </a:r>
          </a:p>
          <a:p>
            <a:pPr marL="8890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ЧТО ДЕЛАЕТ?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(Девочка рисует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Девочка рисует 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ЧТО?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Девочка рисует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цветок.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4153" y="1020986"/>
            <a:ext cx="3649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КТО?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(Девочка )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ДЕЛАЕТ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(Девочка рисует.)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Девочка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рисует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Девочка рисует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солнце.</a:t>
            </a:r>
            <a:endParaRPr lang="ru-RU" sz="2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0461" y="61956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деформированным предложением.</a:t>
            </a:r>
          </a:p>
        </p:txBody>
      </p:sp>
    </p:spTree>
    <p:extLst>
      <p:ext uri="{BB962C8B-B14F-4D97-AF65-F5344CB8AC3E}">
        <p14:creationId xmlns:p14="http://schemas.microsoft.com/office/powerpoint/2010/main" val="39394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41" y="187373"/>
            <a:ext cx="7306612" cy="8677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 предложений определениями-прилагательными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889" y="902523"/>
            <a:ext cx="643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(Девочка)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Девочка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рисует солнце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Девочка рисует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рисует собаку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(Добрая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рисует собаку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рисует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(КАКУЮ?)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собаку? (Добрая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рисует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лохматую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81" r="12275"/>
          <a:stretch/>
        </p:blipFill>
        <p:spPr>
          <a:xfrm>
            <a:off x="5345374" y="659716"/>
            <a:ext cx="3878616" cy="37320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46031" y="6488668"/>
            <a:ext cx="5462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деформированным предложением.</a:t>
            </a:r>
          </a:p>
        </p:txBody>
      </p:sp>
    </p:spTree>
    <p:extLst>
      <p:ext uri="{BB962C8B-B14F-4D97-AF65-F5344CB8AC3E}">
        <p14:creationId xmlns:p14="http://schemas.microsoft.com/office/powerpoint/2010/main" val="24512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554" y="0"/>
            <a:ext cx="6347713" cy="1320800"/>
          </a:xfrm>
        </p:spPr>
        <p:txBody>
          <a:bodyPr>
            <a:normAutofit/>
          </a:bodyPr>
          <a:lstStyle/>
          <a:p>
            <a:r>
              <a:rPr lang="ru-RU" sz="2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Им. падеже + </a:t>
            </a:r>
            <a:r>
              <a:rPr lang="ru-RU" sz="2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два зависимых от глагола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932" y="194697"/>
            <a:ext cx="76814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1755775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05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94" y="100911"/>
            <a:ext cx="2256584" cy="293536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3553" y="815985"/>
            <a:ext cx="778536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КТО?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(Дедушка)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ДЕЛАЕТ?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рубит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рубит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дрова.)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дедушка?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(Старый дедушка рубит дрова).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дедушка рубит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(Старый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рубит берёзовые дрова.)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дедушка рубит берёзовые дрова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ЧЕМ?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(Старый дедушка рубит берёзовые дрова  топором.)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дедушка рубит берёзовые дрова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топором? (Старый дедушка рубит берёзовые дрова острым топором)</a:t>
            </a:r>
          </a:p>
          <a:p>
            <a:pPr marL="6350" marR="1755775"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4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17230"/>
            <a:ext cx="7244862" cy="1320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Им. падеже + глагол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два зависимых от глагола слова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(Вин.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падеж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ед.числа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падеж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ед.числа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68" y="1258089"/>
            <a:ext cx="3646192" cy="5395129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291" y="1501809"/>
            <a:ext cx="50174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КТО?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(бабушка).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(Бабушка вяжет)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вяжет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вяжет шапку)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Бабушка вяжет носки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вяжет носки внуку.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4974" y="5248908"/>
            <a:ext cx="4906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Аналогичные предложения с картинками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свитер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шарф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028" y="60068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деформированным предложением.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81" y="107078"/>
            <a:ext cx="7808704" cy="11472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этап.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предметным картинка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с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простыми предлогами.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601" y="1104786"/>
            <a:ext cx="562104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(Мальчик) </a:t>
            </a:r>
          </a:p>
          <a:p>
            <a:pPr marL="52070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ДЕЛАЕТ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(Мальчик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мечтает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895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Мальчик мечтает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ЧЁМ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(Мальчик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мечтает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мальчик? (Маленький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мальчик мечтает о компьютере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895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Маленький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мальчик мечтает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КАКОМ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компьютере?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(Маленький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мальчик мечтает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настоящем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компьютере)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895"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26465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Мальчик мечтает (О ЧЁМ?) о роликах.</a:t>
            </a:r>
          </a:p>
          <a:p>
            <a:pPr marR="926465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КАКОЙ?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Грустный мальчик мечтает о роликах. </a:t>
            </a:r>
          </a:p>
          <a:p>
            <a:pPr marR="926465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Грустный мальчик мечтает (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КАКИХ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 о новых роликах.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0"/>
          <a:stretch/>
        </p:blipFill>
        <p:spPr bwMode="auto">
          <a:xfrm>
            <a:off x="5814646" y="2168769"/>
            <a:ext cx="3192136" cy="45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3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2"/>
          <a:stretch/>
        </p:blipFill>
        <p:spPr bwMode="auto">
          <a:xfrm>
            <a:off x="271097" y="281354"/>
            <a:ext cx="3473268" cy="481818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097" y="5239435"/>
            <a:ext cx="3691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«Малыш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ЧЕГО?) из кубиков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23" y="181580"/>
            <a:ext cx="3194961" cy="4917959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45724" y="5398422"/>
            <a:ext cx="2470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«Папа  сел в кресло»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0163" y="6191553"/>
            <a:ext cx="6248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деформированным предложением.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7" r="11665" b="14154"/>
          <a:stretch/>
        </p:blipFill>
        <p:spPr bwMode="auto">
          <a:xfrm>
            <a:off x="5918058" y="279650"/>
            <a:ext cx="2944588" cy="503090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24379" y="161429"/>
            <a:ext cx="6347713" cy="79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4459" y="619981"/>
            <a:ext cx="6002217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КТО?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Мама)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(Мама режет.)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ЧЕМ?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(Мама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ножом.)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мама? (Заботливая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режет ножом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Заботливая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режет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.? (Заботливая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режет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Заботливая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режет острым ножом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(Заботливая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режет острым ножом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Заботливая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режет острым ножом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рыбу? (Заботливая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режет острым ножом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свежую рыбу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КТО?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(Она)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ДЕЛАЕТ?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(Она  готовит.)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(Она готовит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уху)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уху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вкусную уху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…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готовит вкусную уху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 из рыбы.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 Добрая мама режет ножом.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Добрая мама режет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 стальным ножом.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4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503" y="130952"/>
            <a:ext cx="4585886" cy="656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21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979613" y="474663"/>
            <a:ext cx="7056437" cy="585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161645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2D2D8A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2D2D8A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2D2D8A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161645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1619" y="152156"/>
            <a:ext cx="5256212" cy="682625"/>
          </a:xfrm>
          <a:prstGeom prst="rect">
            <a:avLst/>
          </a:pr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Речь ребенка с ЗПР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 flipH="1">
            <a:off x="430454" y="1653565"/>
            <a:ext cx="6769100" cy="468312"/>
          </a:xfrm>
          <a:prstGeom prst="rect">
            <a:avLst/>
          </a:pr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скудный словарный запас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065338" y="2276475"/>
            <a:ext cx="6727825" cy="720725"/>
          </a:xfrm>
          <a:prstGeom prst="rect">
            <a:avLst/>
          </a:pr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неумение грамматически  правильно оформлять свои высказывания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985963" y="1073150"/>
            <a:ext cx="6769100" cy="503238"/>
          </a:xfrm>
          <a:prstGeom prst="rect">
            <a:avLst/>
          </a:pr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нарушение звукопроизношения 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117725" y="3789363"/>
            <a:ext cx="6727825" cy="434975"/>
          </a:xfrm>
          <a:prstGeom prst="rect">
            <a:avLst/>
          </a:pr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слаборазвитая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диалогическая речь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30454" y="3151187"/>
            <a:ext cx="6767512" cy="503238"/>
          </a:xfrm>
          <a:prstGeom prst="rect">
            <a:avLst/>
          </a:pr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неумение грамотно и доступно формулировать вопрос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94187" y="4429125"/>
            <a:ext cx="6769100" cy="504825"/>
          </a:xfrm>
          <a:prstGeom prst="rect">
            <a:avLst/>
          </a:pr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2D2D8A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неумение строить краткий или развернутый ответ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020888" y="5157788"/>
            <a:ext cx="6727825" cy="430212"/>
          </a:xfrm>
          <a:prstGeom prst="rect">
            <a:avLst/>
          </a:pr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latin typeface="Times New Roman" pitchFamily="16" charset="0"/>
              </a:rPr>
              <a:t>отставание в овладении монологической речью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14825" y="5869659"/>
            <a:ext cx="6727825" cy="503237"/>
          </a:xfrm>
          <a:prstGeom prst="rect">
            <a:avLst/>
          </a:pr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нарушение</a:t>
            </a:r>
            <a:r>
              <a:rPr lang="ru-RU" sz="2000" b="1" dirty="0"/>
              <a:t>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высшие психические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1372785687"/>
      </p:ext>
    </p:extLst>
  </p:cSld>
  <p:clrMapOvr>
    <a:masterClrMapping/>
  </p:clrMapOvr>
  <p:transition spd="med" advTm="1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3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5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9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570" y="302983"/>
            <a:ext cx="6488842" cy="69131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69988" y="3904735"/>
            <a:ext cx="6645361" cy="227222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48" y="1221380"/>
            <a:ext cx="3469918" cy="499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57" y="908764"/>
            <a:ext cx="4085435" cy="5447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3681" y="152400"/>
            <a:ext cx="6975232" cy="94956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методы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речи.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7568" y="1492375"/>
            <a:ext cx="7842740" cy="4990487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портфолио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(Путешествие по «Реке времени»)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(мнемотехника, живые мнемотаблицы, моделирование, схемы, пиктограммы, опорные сигналы,   LEGO-технология, Карты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Проппа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вопросы, задачи, ситуации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самостоятельная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детей по их разрешению)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(Система Марии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и плакаты Николая Зайцева, карточки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Гленна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технология ТРИЗ и др.)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84" y="115463"/>
            <a:ext cx="3402257" cy="20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7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869" y="641810"/>
            <a:ext cx="6651424" cy="5161113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«Овладение родным языком в основном и протекает в виде усвоения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разных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r">
              <a:lnSpc>
                <a:spcPct val="150000"/>
              </a:lnSpc>
              <a:buNone/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Гвоздев А.Н.</a:t>
            </a:r>
          </a:p>
          <a:p>
            <a:pPr marL="0" indent="0" algn="r">
              <a:lnSpc>
                <a:spcPct val="150000"/>
              </a:lnSpc>
              <a:buNone/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i?id=36eeae0da9ee70561fe4f82167130d2f3cf29eb6-484139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433762"/>
            <a:ext cx="2028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503" y="130952"/>
            <a:ext cx="4585886" cy="656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1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5080" y="2874171"/>
            <a:ext cx="1690198" cy="10042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29" y="180928"/>
            <a:ext cx="3458439" cy="489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447" y="1014673"/>
            <a:ext cx="4319922" cy="648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0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008" y="282054"/>
            <a:ext cx="6892032" cy="13208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правильного построения предложе­ний — одна из основных задач в системе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за­нятий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речи.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655" y="1669929"/>
            <a:ext cx="7210569" cy="4648983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понятий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«слово» и «предложение»;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умению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простое двусоставное предложение с опорой на предложенные  картинки;</a:t>
            </a:r>
          </a:p>
          <a:p>
            <a:pPr lvl="0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умению распространять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 предложение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добавлением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предложе­ния второстепенных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без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предлогов и с предлогами;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согласование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предложении.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0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52" y="609600"/>
            <a:ext cx="7620002" cy="13208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 двусоставное предложение: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подлежащее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Им. п.  </a:t>
            </a:r>
            <a:r>
              <a:rPr lang="ru-RU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ед.числе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 — сказуемое — в форме 3-го лица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числа, изъявительного наклонения, настоящего времени.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310386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 b="50000"/>
          <a:stretch/>
        </p:blipFill>
        <p:spPr bwMode="auto">
          <a:xfrm>
            <a:off x="704850" y="2942492"/>
            <a:ext cx="3907427" cy="242667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1"/>
          <a:stretch/>
        </p:blipFill>
        <p:spPr bwMode="auto">
          <a:xfrm>
            <a:off x="5078289" y="3946516"/>
            <a:ext cx="3965579" cy="25011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4703" y="2361460"/>
            <a:ext cx="5264459" cy="26650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97" y="546794"/>
            <a:ext cx="4627491" cy="3470618"/>
          </a:xfrm>
          <a:prstGeom prst="rect">
            <a:avLst/>
          </a:prstGeo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692" y="3243688"/>
            <a:ext cx="4644431" cy="34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0008788e-61ed4b88</Template>
  <TotalTime>2828</TotalTime>
  <Words>851</Words>
  <Application>Microsoft Office PowerPoint</Application>
  <PresentationFormat>Экран (4:3)</PresentationFormat>
  <Paragraphs>129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Муниципальное бюджетное дошкольное образовательное учреждение «Детский сад компенсирующего вида №14 «Василек» города Рубцовска Алтайского края 658213, г. Рубцовск, проспект Ленина, 29 тел.: (38557) 9-87-52 e-mail: vasilek.dou@mail.ru сайт: http://ds14.educrub.ru/</vt:lpstr>
      <vt:lpstr>Презентация PowerPoint</vt:lpstr>
      <vt:lpstr>Нетрадиционные методы  работы по формированию  связной речи. </vt:lpstr>
      <vt:lpstr>  </vt:lpstr>
      <vt:lpstr>Презентация PowerPoint</vt:lpstr>
      <vt:lpstr>Презентация PowerPoint</vt:lpstr>
      <vt:lpstr>Развитие навыков правильного построения предложе­ний — одна из основных задач в системе  за­нятий по развитию речи.</vt:lpstr>
      <vt:lpstr>1 этап. Простое двусоставное предложение:  существительное — подлежащее  в Им. п.  ед.числе,  а глагол — сказуемое — в форме 3-го лица ед. числа, изъявительного наклонения, настоящего времени. </vt:lpstr>
      <vt:lpstr>Презентация PowerPoint</vt:lpstr>
      <vt:lpstr>Простое двусоставное предложение:  существительное-подлежащее в форме им. падежа мн. числа + глагол-сказуемое в 3-м лице мн. числа настоящего времени). </vt:lpstr>
      <vt:lpstr>2 этап. Предложение  из трёх слов без предлогов,  распространение предложений определениями, выраженными прилагательными.</vt:lpstr>
      <vt:lpstr>Им. падеж имени сущ. +  глагол +  дополнение (в винительном падеже). </vt:lpstr>
      <vt:lpstr>3 этап.  Распространение  предложений определениями-прилагательными.</vt:lpstr>
      <vt:lpstr>Имя сущ. в Им. падеже + глагол + два зависимых от глагола слова. </vt:lpstr>
      <vt:lpstr>Имена  сущ. в Им. падеже + глагол + два зависимых от глагола слова (Вин. падеж ед.числа + Дат. падеж ед.числа).</vt:lpstr>
      <vt:lpstr>4 этап. Предложение  по предметным картинкам с различными простыми предлогами.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Usebook</cp:lastModifiedBy>
  <cp:revision>214</cp:revision>
  <dcterms:created xsi:type="dcterms:W3CDTF">2015-09-22T12:08:41Z</dcterms:created>
  <dcterms:modified xsi:type="dcterms:W3CDTF">2025-05-22T00:54:33Z</dcterms:modified>
</cp:coreProperties>
</file>