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7" r:id="rId5"/>
    <p:sldId id="25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79" r:id="rId15"/>
    <p:sldId id="280" r:id="rId16"/>
    <p:sldId id="281" r:id="rId17"/>
    <p:sldId id="282" r:id="rId18"/>
    <p:sldId id="283" r:id="rId19"/>
    <p:sldId id="276" r:id="rId2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27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D3FE5C-685E-40DC-8B47-8DF64F779F51}" type="datetime1">
              <a:rPr lang="ru-RU" smtClean="0"/>
              <a:t>21.05.2025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52D75A-407D-4103-A02A-5E07FB0FD905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t>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85616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51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t>3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80795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t>4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9045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t>5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5156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t>6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72025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3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t>8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729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рисунка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Полилиния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5" name="Рисунок 14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Полилиния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9" name="Рисунок 18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Полилиния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5" name="Рисунок 14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18" name="Полилиния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9" name="Рисунок 18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12" name="Полилиния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3" name="Рисунок 1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6" hasCustomPrompt="1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 noProof="0" dirty="0" smtClean="0"/>
              <a:t>Щелкните значок, чтобы добавить фото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ять рисун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8" name="Полилиния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9" name="Рисунок 8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10" name="Полилиния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1" name="Рисунок 10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12" name="Полилиния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3" name="Рисунок 1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14" name="Полилиния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5" name="Рисунок 14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20" name="Полилиния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1" name="Рисунок 20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5B8932-1B2E-4152-972E-5DDDF189815E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ABA02B-48D7-4F45-BDF4-92DC0DAD942C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DDE378-217F-408E-9F08-1F2C2197986A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B390B6-A938-4A3C-81E6-728DA5F6F5C9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CB6574-69C6-4D24-9F36-307D5EE1909D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86FE35-6E1F-4337-8DC1-75284CBAFF98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588FA2-CAE4-491F-91C5-2256E3BFB24E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6B729A-78D4-46ED-B78F-25AAD81A9EA1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Рисунок 11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48A9C3-BEC6-470C-8939-1BC0DFD13620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C929494-1A30-419E-AF45-4DF2B34B9C72}" type="datetime1">
              <a:rPr lang="ru-RU" noProof="0" smtClean="0"/>
              <a:t>21.05.2025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368" y="1052736"/>
            <a:ext cx="10081120" cy="2664296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dirty="0"/>
              <a:t/>
            </a:r>
            <a:br>
              <a:rPr lang="ru-RU" dirty="0"/>
            </a:br>
            <a:r>
              <a:rPr lang="ru-RU" b="1" i="1" dirty="0">
                <a:solidFill>
                  <a:srgbClr val="7030A0"/>
                </a:solidFill>
              </a:rPr>
              <a:t>КОРРЕКЦИОННАЯ РЕЧЕВАЯ   </a:t>
            </a:r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РАБОТА </a:t>
            </a:r>
            <a:r>
              <a:rPr lang="ru-RU" b="1" i="1" dirty="0">
                <a:solidFill>
                  <a:srgbClr val="7030A0"/>
                </a:solidFill>
              </a:rPr>
              <a:t>ВОСПИТАТЕЛЯ ЛОГОПЕДИЧЕСКОЙ ГРУППЫ 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>
                <a:solidFill>
                  <a:srgbClr val="0070C0"/>
                </a:solidFill>
              </a:rPr>
              <a:t>Работа воспитателя и логопеда </a:t>
            </a:r>
            <a:r>
              <a:rPr lang="ru-RU" sz="4000" b="1" i="1" dirty="0" smtClean="0">
                <a:solidFill>
                  <a:srgbClr val="0070C0"/>
                </a:solidFill>
              </a:rPr>
              <a:t/>
            </a:r>
            <a:br>
              <a:rPr lang="ru-RU" sz="4000" b="1" i="1" dirty="0" smtClean="0">
                <a:solidFill>
                  <a:srgbClr val="0070C0"/>
                </a:solidFill>
              </a:rPr>
            </a:br>
            <a:r>
              <a:rPr lang="ru-RU" sz="4000" b="1" i="1" dirty="0" smtClean="0">
                <a:solidFill>
                  <a:srgbClr val="0070C0"/>
                </a:solidFill>
              </a:rPr>
              <a:t>при </a:t>
            </a:r>
            <a:r>
              <a:rPr lang="ru-RU" sz="4000" b="1" i="1" dirty="0">
                <a:solidFill>
                  <a:srgbClr val="0070C0"/>
                </a:solidFill>
              </a:rPr>
              <a:t>коррекции звукопроизношения </a:t>
            </a:r>
            <a:endParaRPr lang="ru-RU" sz="4000" b="1" u="sng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51384" y="1825625"/>
            <a:ext cx="5361736" cy="34747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600" b="1" i="1" dirty="0">
                <a:solidFill>
                  <a:srgbClr val="7030A0"/>
                </a:solidFill>
                <a:latin typeface="+mj-lt"/>
              </a:rPr>
              <a:t>Логопед</a:t>
            </a:r>
            <a:r>
              <a:rPr lang="ru-RU" sz="3600" dirty="0">
                <a:latin typeface="+mj-lt"/>
              </a:rPr>
              <a:t> исправляет нарушения речи: </a:t>
            </a:r>
            <a:endParaRPr lang="ru-RU" sz="3600" dirty="0" smtClean="0">
              <a:latin typeface="+mj-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+mj-lt"/>
              </a:rPr>
              <a:t>готовит </a:t>
            </a:r>
            <a:r>
              <a:rPr lang="ru-RU" sz="3600" dirty="0">
                <a:latin typeface="+mj-lt"/>
              </a:rPr>
              <a:t>артикуляционный уклад дефектных звуков, ставит </a:t>
            </a:r>
            <a:r>
              <a:rPr lang="ru-RU" sz="3600" dirty="0" smtClean="0">
                <a:latin typeface="+mj-lt"/>
              </a:rPr>
              <a:t>их, автоматизирует.</a:t>
            </a:r>
            <a:endParaRPr lang="ru-RU" sz="3600" dirty="0">
              <a:latin typeface="+mj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5505752" cy="347472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b="1" i="1" dirty="0">
                <a:solidFill>
                  <a:srgbClr val="7030A0"/>
                </a:solidFill>
                <a:latin typeface="+mj-lt"/>
              </a:rPr>
              <a:t>Воспитатель</a:t>
            </a:r>
            <a:r>
              <a:rPr lang="ru-RU" sz="3200" i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ru-RU" sz="3200" dirty="0">
                <a:latin typeface="+mj-lt"/>
              </a:rPr>
              <a:t>под руководством логопеда активно участвует в коррекционной работе: автоматизирует поставленные звуки в словах, словосочетаниях, </a:t>
            </a:r>
            <a:r>
              <a:rPr lang="ru-RU" sz="3200" dirty="0" smtClean="0">
                <a:latin typeface="+mj-lt"/>
              </a:rPr>
              <a:t>фразах. </a:t>
            </a:r>
            <a:endParaRPr lang="ru-R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785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rgbClr val="0070C0"/>
                </a:solidFill>
              </a:rPr>
              <a:t>Подготовительный этап 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9376" y="1628800"/>
            <a:ext cx="5433744" cy="3671333"/>
          </a:xfrm>
        </p:spPr>
        <p:txBody>
          <a:bodyPr>
            <a:noAutofit/>
          </a:bodyPr>
          <a:lstStyle/>
          <a:p>
            <a:pPr marL="0" marR="69215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</a:t>
            </a:r>
            <a:r>
              <a:rPr lang="ru-RU" sz="3200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характера нарушения звука вырабатывает и тренирует движения органов артикуляционного аппарата, которые были неправильными или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</a:p>
          <a:p>
            <a:pPr marL="0" marR="69215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отсутствовали 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1628800"/>
            <a:ext cx="5505752" cy="3671333"/>
          </a:xfrm>
        </p:spPr>
        <p:txBody>
          <a:bodyPr>
            <a:normAutofit/>
          </a:bodyPr>
          <a:lstStyle/>
          <a:p>
            <a:pPr marL="0" marR="70485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заданию логопеда в игровой форме закрепляет у детей движения и положения органов артикуляционного аппарата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(«Сказки о веселом язычке»)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07630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68761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rgbClr val="0070C0"/>
                </a:solidFill>
              </a:rPr>
              <a:t>Этап </a:t>
            </a:r>
            <a:r>
              <a:rPr lang="ru-RU" sz="4000" b="1" i="1" dirty="0" smtClean="0">
                <a:solidFill>
                  <a:srgbClr val="0070C0"/>
                </a:solidFill>
              </a:rPr>
              <a:t>постановки звука 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5400" y="908720"/>
            <a:ext cx="5400600" cy="5760640"/>
          </a:xfrm>
        </p:spPr>
        <p:txBody>
          <a:bodyPr>
            <a:noAutofit/>
          </a:bodyPr>
          <a:lstStyle/>
          <a:p>
            <a:pPr marL="0" marR="6985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ставит звуки,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предварительно отрабатывая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артикуляционный уклад нужного 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	при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этом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использует специальные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приемы и отработанные на предыдущем этапе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движения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органов</a:t>
            </a:r>
          </a:p>
          <a:p>
            <a:pPr marL="0" marR="6985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артикуляционного </a:t>
            </a:r>
          </a:p>
          <a:p>
            <a:pPr marL="0" marR="6985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аппарата. 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052736"/>
            <a:ext cx="5649768" cy="5616624"/>
          </a:xfrm>
        </p:spPr>
        <p:txBody>
          <a:bodyPr>
            <a:normAutofit/>
          </a:bodyPr>
          <a:lstStyle/>
          <a:p>
            <a:pPr marL="12065" marR="69215" indent="-6350" algn="just">
              <a:lnSpc>
                <a:spcPct val="11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закрепляет произнесение поставленного логопедом звука, фиксирует внимание ребенка на его звучании и артикуляции, используя картинки. </a:t>
            </a:r>
          </a:p>
        </p:txBody>
      </p:sp>
    </p:spTree>
    <p:extLst>
      <p:ext uri="{BB962C8B-B14F-4D97-AF65-F5344CB8AC3E}">
        <p14:creationId xmlns:p14="http://schemas.microsoft.com/office/powerpoint/2010/main" val="217943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0070C0"/>
                </a:solidFill>
              </a:rPr>
              <a:t>Этап усвоения </a:t>
            </a:r>
            <a:r>
              <a:rPr lang="ru-RU" b="1" i="1" dirty="0" smtClean="0">
                <a:solidFill>
                  <a:srgbClr val="0070C0"/>
                </a:solidFill>
              </a:rPr>
              <a:t>звука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>
                <a:solidFill>
                  <a:srgbClr val="0070C0"/>
                </a:solidFill>
              </a:rPr>
              <a:t>(правильное произнесение звука в речи)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3392" y="1447800"/>
            <a:ext cx="5289728" cy="4861520"/>
          </a:xfrm>
        </p:spPr>
        <p:txBody>
          <a:bodyPr>
            <a:normAutofit/>
          </a:bodyPr>
          <a:lstStyle/>
          <a:p>
            <a:pPr marL="0" marR="69215" indent="698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автоматизирует поставленные звуки. Первично дифференцирует на слух и в произношении, последовательно вводит его в речь (в слог, слово,  </a:t>
            </a:r>
          </a:p>
          <a:p>
            <a:pPr marL="0" marR="6858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предложение, потешки, стихотворения, рассказы, в самостоятельную речь) 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447800"/>
            <a:ext cx="5577760" cy="4933528"/>
          </a:xfrm>
        </p:spPr>
        <p:txBody>
          <a:bodyPr>
            <a:normAutofit/>
          </a:bodyPr>
          <a:lstStyle/>
          <a:p>
            <a:pPr marL="0" marR="68580" indent="-6350" algn="just">
              <a:lnSpc>
                <a:spcPct val="100000"/>
              </a:lnSpc>
              <a:spcBef>
                <a:spcPts val="0"/>
              </a:spcBef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заданию логопеда с отдельными детьми закрепляет поставленный логопедом звук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6858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Дифференцирует со смешиваемыми фонемами на слух и в произношении, используя речевой материал,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рекомендуемый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логопедом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438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93775" marR="465455" indent="-6350" algn="ctr">
              <a:lnSpc>
                <a:spcPct val="112000"/>
              </a:lnSpc>
              <a:spcAft>
                <a:spcPts val="90"/>
              </a:spcAft>
            </a:pPr>
            <a:r>
              <a:rPr lang="ru-RU" b="1" i="1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Разграничение функций логопеда и воспитателя  в процессе работы над лексической темой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35360" y="1447800"/>
            <a:ext cx="5577760" cy="4861520"/>
          </a:xfrm>
        </p:spPr>
        <p:txBody>
          <a:bodyPr>
            <a:normAutofit lnSpcReduction="10000"/>
          </a:bodyPr>
          <a:lstStyle/>
          <a:p>
            <a:pPr marL="0" marR="164465" indent="0">
              <a:lnSpc>
                <a:spcPct val="110000"/>
              </a:lnSpc>
              <a:spcBef>
                <a:spcPts val="0"/>
              </a:spcBef>
            </a:pP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</a:t>
            </a:r>
          </a:p>
          <a:p>
            <a:pPr marL="0" marR="164465" indent="0">
              <a:lnSpc>
                <a:spcPct val="110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организованной образовательной деятельности с подгруппой детей знакомит их с каждой новой лексико- грамматической категорией, выявляя тех воспитанников, с которыми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закреплять</a:t>
            </a:r>
          </a:p>
          <a:p>
            <a:pPr marL="0" marR="164465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материал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  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 </a:t>
            </a:r>
          </a:p>
          <a:p>
            <a:pPr marL="0" marR="164465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эту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работу в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64465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индивидуальном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порядке;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13120" y="1447800"/>
            <a:ext cx="6159544" cy="5005536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sz="2800" b="1" i="1" dirty="0" smtClean="0">
                <a:solidFill>
                  <a:srgbClr val="7030A0"/>
                </a:solidFill>
                <a:latin typeface="+mj-lt"/>
              </a:rPr>
              <a:t>Воспитатель.</a:t>
            </a:r>
          </a:p>
          <a:p>
            <a:pPr marL="0" marR="59055" indent="-6350">
              <a:lnSpc>
                <a:spcPct val="110000"/>
              </a:lnSpc>
              <a:spcBef>
                <a:spcPts val="0"/>
              </a:spcBef>
            </a:pPr>
            <a:r>
              <a:rPr lang="ru-RU" sz="2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проводит работу по развитию речи, ознакомлению с окружающим и с художественной литературой с учетом лексических тем; 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sz="2800" dirty="0">
                <a:latin typeface="+mj-lt"/>
              </a:rPr>
              <a:t>пополняет, уточняет и активизирует словарный запас детей в процессе большинства режимных </a:t>
            </a:r>
            <a:r>
              <a:rPr lang="ru-RU" sz="2800" dirty="0" smtClean="0">
                <a:latin typeface="+mj-lt"/>
              </a:rPr>
              <a:t>моментов;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618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9336" y="1124744"/>
            <a:ext cx="5793784" cy="4175601"/>
          </a:xfrm>
        </p:spPr>
        <p:txBody>
          <a:bodyPr>
            <a:normAutofit lnSpcReduction="1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</a:t>
            </a:r>
          </a:p>
          <a:p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работой воспитателя по расширению, уточнению и активизации словарного запаса дошкольников в процессе свободной и организованной образовательной деятельности.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124744"/>
            <a:ext cx="5289728" cy="4175601"/>
          </a:xfrm>
        </p:spPr>
        <p:txBody>
          <a:bodyPr>
            <a:normAutofit lnSpcReduction="1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+mj-lt"/>
              </a:rPr>
              <a:t>Воспитатель</a:t>
            </a:r>
          </a:p>
          <a:p>
            <a:r>
              <a:rPr lang="ru-RU" sz="3200" dirty="0">
                <a:latin typeface="+mj-lt"/>
              </a:rPr>
              <a:t>с</a:t>
            </a:r>
            <a:r>
              <a:rPr lang="ru-RU" sz="3200" dirty="0" smtClean="0">
                <a:latin typeface="+mj-lt"/>
              </a:rPr>
              <a:t>истематически </a:t>
            </a:r>
            <a:r>
              <a:rPr lang="ru-RU" sz="3200" dirty="0">
                <a:latin typeface="+mj-lt"/>
              </a:rPr>
              <a:t>контролирует грамматически правильную речь детей в течении всего времени общения с ними</a:t>
            </a:r>
            <a:r>
              <a:rPr lang="ru-RU" sz="3200" b="1" dirty="0">
                <a:latin typeface="+mj-lt"/>
              </a:rPr>
              <a:t> </a:t>
            </a:r>
            <a:endParaRPr lang="ru-R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946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424" y="764704"/>
            <a:ext cx="10873208" cy="1584176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rgbClr val="0070C0"/>
                </a:solidFill>
              </a:rPr>
              <a:t>Спасибо за внимание!</a:t>
            </a:r>
            <a:endParaRPr lang="ru-RU" sz="7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03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1124744"/>
            <a:ext cx="10801200" cy="2736304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b="1" i="1" dirty="0" smtClean="0"/>
              <a:t>      </a:t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sz="6000" b="1" i="1" dirty="0" smtClean="0">
                <a:solidFill>
                  <a:srgbClr val="0070C0"/>
                </a:solidFill>
              </a:rPr>
              <a:t>Коррекционные </a:t>
            </a:r>
            <a:r>
              <a:rPr lang="ru-RU" sz="6000" b="1" i="1" dirty="0">
                <a:solidFill>
                  <a:srgbClr val="0070C0"/>
                </a:solidFill>
              </a:rPr>
              <a:t>задачи</a:t>
            </a:r>
            <a:r>
              <a:rPr lang="ru-RU" sz="6000" i="1" dirty="0">
                <a:solidFill>
                  <a:srgbClr val="0070C0"/>
                </a:solidFill>
              </a:rPr>
              <a:t> </a:t>
            </a:r>
            <a:r>
              <a:rPr lang="ru-RU" sz="6000" b="1" i="1" dirty="0">
                <a:solidFill>
                  <a:srgbClr val="0070C0"/>
                </a:solidFill>
              </a:rPr>
              <a:t>воспитателя логопедической группы</a:t>
            </a:r>
            <a:r>
              <a:rPr lang="ru-RU" sz="6000" i="1" dirty="0">
                <a:solidFill>
                  <a:srgbClr val="0070C0"/>
                </a:solidFill>
              </a:rPr>
              <a:t> </a:t>
            </a:r>
            <a:r>
              <a:rPr lang="ru-RU" sz="6000" b="1" u="sng" dirty="0"/>
              <a:t/>
            </a:r>
            <a:br>
              <a:rPr lang="ru-RU" sz="6000" b="1" u="sng" dirty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5440" y="332656"/>
            <a:ext cx="9937104" cy="5976664"/>
          </a:xfrm>
        </p:spPr>
        <p:txBody>
          <a:bodyPr rtlCol="0">
            <a:noAutofit/>
          </a:bodyPr>
          <a:lstStyle/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endParaRPr lang="ru-RU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Постоянное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артикуляционной, тонкой и общей </a:t>
            </a: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моторики.</a:t>
            </a: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акрепление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произношения поставленных логопедом </a:t>
            </a: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звуков.</a:t>
            </a: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Обогащение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уточнение и активизация отработанной лексики в соответствии с лексическими темами программы. </a:t>
            </a:r>
            <a:endParaRPr lang="ru-RU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правильном употреблении сформированных грамматических категорий. </a:t>
            </a:r>
            <a:endParaRPr lang="ru-RU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внимания, памяти, логического мышления в играх и упражнениях на бездефектном речевом материале. </a:t>
            </a:r>
            <a:endParaRPr lang="ru-RU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связной речи. </a:t>
            </a:r>
            <a:endParaRPr lang="ru-RU" sz="2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Закрепление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формирующихся навыков звуко-слогового анализа и синтеза (закрепление навыков чтения и письма). </a:t>
            </a:r>
          </a:p>
          <a:p>
            <a:pPr marL="0" indent="0" rtl="0">
              <a:lnSpc>
                <a:spcPct val="100000"/>
              </a:lnSpc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9576" y="620688"/>
            <a:ext cx="8388424" cy="3384376"/>
          </a:xfrm>
        </p:spPr>
        <p:txBody>
          <a:bodyPr rtlCol="0"/>
          <a:lstStyle/>
          <a:p>
            <a:pPr algn="ctr"/>
            <a:r>
              <a:rPr lang="ru-RU" b="1" i="1" dirty="0">
                <a:solidFill>
                  <a:srgbClr val="0070C0"/>
                </a:solidFill>
              </a:rPr>
              <a:t>Основные направления коррекционной работы </a:t>
            </a:r>
            <a:r>
              <a:rPr lang="ru-RU" b="1" i="1" dirty="0" smtClean="0">
                <a:solidFill>
                  <a:srgbClr val="0070C0"/>
                </a:solidFill>
              </a:rPr>
              <a:t>воспитателя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>
                <a:solidFill>
                  <a:srgbClr val="0070C0"/>
                </a:solidFill>
              </a:rPr>
              <a:t>логопедической группы </a:t>
            </a:r>
            <a:r>
              <a:rPr lang="ru-RU" b="1" u="sng" dirty="0">
                <a:solidFill>
                  <a:srgbClr val="0070C0"/>
                </a:solidFill>
              </a:rPr>
              <a:t/>
            </a:r>
            <a:br>
              <a:rPr lang="ru-RU" b="1" u="sng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11424" y="404664"/>
            <a:ext cx="10657184" cy="6192688"/>
          </a:xfrm>
        </p:spPr>
        <p:txBody>
          <a:bodyPr rtlCol="0">
            <a:noAutofit/>
          </a:bodyPr>
          <a:lstStyle/>
          <a:p>
            <a:pPr marL="0" lvl="0" indent="0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>
                <a:solidFill>
                  <a:srgbClr val="00B050"/>
                </a:solidFill>
                <a:latin typeface="+mj-lt"/>
              </a:rPr>
              <a:t>Артикуляционная гимнастика</a:t>
            </a:r>
            <a:r>
              <a:rPr lang="ru-RU" sz="2400" dirty="0">
                <a:solidFill>
                  <a:srgbClr val="00B050"/>
                </a:solidFill>
                <a:latin typeface="+mj-lt"/>
              </a:rPr>
              <a:t> </a:t>
            </a:r>
            <a:r>
              <a:rPr lang="ru-RU" sz="2400" dirty="0">
                <a:latin typeface="+mj-lt"/>
              </a:rPr>
              <a:t>(с элементами дыхательной и голосовой) выполняется в течение дня 3-5 раз. </a:t>
            </a:r>
          </a:p>
          <a:p>
            <a:pPr marL="0" lvl="0" indent="0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>
                <a:solidFill>
                  <a:srgbClr val="00B050"/>
                </a:solidFill>
                <a:latin typeface="+mj-lt"/>
              </a:rPr>
              <a:t>Пальчиковая гимнастика</a:t>
            </a:r>
            <a:r>
              <a:rPr lang="ru-RU" sz="2400" dirty="0">
                <a:solidFill>
                  <a:srgbClr val="00B050"/>
                </a:solidFill>
                <a:latin typeface="+mj-lt"/>
              </a:rPr>
              <a:t> </a:t>
            </a:r>
            <a:r>
              <a:rPr lang="ru-RU" sz="2400" dirty="0">
                <a:latin typeface="+mj-lt"/>
              </a:rPr>
              <a:t>выполняется в комплексе с артикуляционной 3-5 раз в день.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B050"/>
                </a:solidFill>
                <a:latin typeface="+mj-lt"/>
              </a:rPr>
              <a:t>Корригирующая </a:t>
            </a:r>
            <a:r>
              <a:rPr lang="ru-RU" sz="2400" b="1" i="1" dirty="0">
                <a:solidFill>
                  <a:srgbClr val="00B050"/>
                </a:solidFill>
                <a:latin typeface="+mj-lt"/>
              </a:rPr>
              <a:t>мини-гимнастика</a:t>
            </a:r>
            <a:r>
              <a:rPr lang="ru-RU" sz="2400" dirty="0">
                <a:solidFill>
                  <a:srgbClr val="00B050"/>
                </a:solidFill>
                <a:latin typeface="+mj-lt"/>
              </a:rPr>
              <a:t> </a:t>
            </a:r>
            <a:r>
              <a:rPr lang="ru-RU" sz="2400" dirty="0">
                <a:latin typeface="+mj-lt"/>
              </a:rPr>
              <a:t>для профилактики нарушений осанки и стопы выполняется ежедневно после сна.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B050"/>
                </a:solidFill>
                <a:latin typeface="+mj-lt"/>
              </a:rPr>
              <a:t>Вечерняя </a:t>
            </a:r>
            <a:r>
              <a:rPr lang="ru-RU" sz="2400" b="1" i="1" dirty="0">
                <a:solidFill>
                  <a:srgbClr val="00B050"/>
                </a:solidFill>
                <a:latin typeface="+mj-lt"/>
              </a:rPr>
              <a:t>индивидуальная деятельность</a:t>
            </a:r>
            <a:r>
              <a:rPr lang="ru-RU" sz="2400" dirty="0">
                <a:solidFill>
                  <a:srgbClr val="00B050"/>
                </a:solidFill>
                <a:latin typeface="+mj-lt"/>
              </a:rPr>
              <a:t> </a:t>
            </a:r>
            <a:r>
              <a:rPr lang="ru-RU" sz="2400" dirty="0">
                <a:latin typeface="+mj-lt"/>
              </a:rPr>
              <a:t>воспитателя по заданию логопеда, закрепляющие звукопроизношение. Работа проводится воспитателем по журналу взаимодействия с логопедом. </a:t>
            </a:r>
          </a:p>
        </p:txBody>
      </p:sp>
    </p:spTree>
    <p:extLst>
      <p:ext uri="{BB962C8B-B14F-4D97-AF65-F5344CB8AC3E}">
        <p14:creationId xmlns:p14="http://schemas.microsoft.com/office/powerpoint/2010/main" val="145773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432" y="188640"/>
            <a:ext cx="10657184" cy="5152106"/>
          </a:xfrm>
        </p:spPr>
        <p:txBody>
          <a:bodyPr rtlCol="0">
            <a:no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 smtClean="0">
                <a:solidFill>
                  <a:srgbClr val="00B050"/>
                </a:solidFill>
              </a:rPr>
              <a:t>Содержание </a:t>
            </a:r>
            <a:r>
              <a:rPr lang="ru-RU" sz="2400" i="1" dirty="0">
                <a:solidFill>
                  <a:srgbClr val="00B050"/>
                </a:solidFill>
              </a:rPr>
              <a:t>данных упражнений определено </a:t>
            </a:r>
            <a:r>
              <a:rPr lang="ru-RU" sz="2400" i="1" dirty="0" smtClean="0">
                <a:solidFill>
                  <a:srgbClr val="00B050"/>
                </a:solidFill>
              </a:rPr>
              <a:t>программой:</a:t>
            </a:r>
            <a:br>
              <a:rPr lang="ru-RU" sz="2400" i="1" dirty="0" smtClean="0">
                <a:solidFill>
                  <a:srgbClr val="00B050"/>
                </a:solidFill>
              </a:rPr>
            </a:br>
            <a:r>
              <a:rPr lang="ru-RU" sz="2400" dirty="0" smtClean="0"/>
              <a:t>проговаривание </a:t>
            </a:r>
            <a:r>
              <a:rPr lang="ru-RU" sz="2400" dirty="0"/>
              <a:t>слогов, слов, предложений на закрепляемый звук; </a:t>
            </a:r>
            <a:br>
              <a:rPr lang="ru-RU" sz="2400" dirty="0"/>
            </a:br>
            <a:r>
              <a:rPr lang="ru-RU" sz="2400" dirty="0"/>
              <a:t>повторение скороговорок, коротких рассказов, стихов; </a:t>
            </a:r>
            <a:br>
              <a:rPr lang="ru-RU" sz="2400" dirty="0"/>
            </a:br>
            <a:r>
              <a:rPr lang="ru-RU" sz="2400" dirty="0"/>
              <a:t>упражнение в звуко-слоговом анализе и синтезе;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повторение лексико-грамматических упражнений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упражнения на развитие внимания</a:t>
            </a:r>
            <a:r>
              <a:rPr lang="ru-RU" sz="2400" dirty="0" smtClean="0"/>
              <a:t>, </a:t>
            </a:r>
            <a:r>
              <a:rPr lang="ru-RU" sz="2400" dirty="0"/>
              <a:t>памяти, мышления.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>
                <a:solidFill>
                  <a:srgbClr val="00B050"/>
                </a:solidFill>
                <a:ea typeface="+mn-ea"/>
                <a:cs typeface="+mn-cs"/>
              </a:rPr>
              <a:t>Организованная образовательная деятельность по программе ДОУ</a:t>
            </a:r>
            <a:r>
              <a:rPr lang="ru-RU" sz="2400" dirty="0" smtClean="0">
                <a:solidFill>
                  <a:srgbClr val="00B050"/>
                </a:solidFill>
                <a:ea typeface="+mn-ea"/>
                <a:cs typeface="+mn-cs"/>
              </a:rPr>
              <a:t> </a:t>
            </a:r>
            <a:br>
              <a:rPr lang="ru-RU" sz="2400" dirty="0" smtClean="0">
                <a:solidFill>
                  <a:srgbClr val="00B050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srgbClr val="404040"/>
                </a:solidFill>
                <a:ea typeface="+mn-ea"/>
                <a:cs typeface="+mn-cs"/>
              </a:rPr>
              <a:t>           (в соответствии с календарным планом логопедической работы).  </a:t>
            </a:r>
            <a:br>
              <a:rPr lang="ru-RU" sz="2400" dirty="0" smtClean="0">
                <a:solidFill>
                  <a:srgbClr val="404040"/>
                </a:solidFill>
                <a:ea typeface="+mn-ea"/>
                <a:cs typeface="+mn-cs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357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7448" y="692696"/>
            <a:ext cx="97930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fontAlgn="base">
              <a:lnSpc>
                <a:spcPct val="150000"/>
              </a:lnSpc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</a:pPr>
            <a:r>
              <a:rPr lang="ru-RU" sz="2400" b="1" i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вне образовательной деятельности</a:t>
            </a:r>
            <a:r>
              <a:rPr lang="ru-RU" sz="2400" dirty="0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indent="-342900" fontAlgn="base">
              <a:lnSpc>
                <a:spcPct val="150000"/>
              </a:lnSpc>
              <a:buClr>
                <a:srgbClr val="000000"/>
              </a:buClr>
              <a:buSzPts val="14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время режимных </a:t>
            </a: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моментов;</a:t>
            </a:r>
          </a:p>
          <a:p>
            <a:pPr lvl="0" indent="-342900" fontAlgn="base">
              <a:lnSpc>
                <a:spcPct val="150000"/>
              </a:lnSpc>
              <a:buClr>
                <a:srgbClr val="000000"/>
              </a:buClr>
              <a:buSzPts val="14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Самообслуживания;</a:t>
            </a:r>
          </a:p>
          <a:p>
            <a:pPr lvl="0" indent="-342900" fontAlgn="base">
              <a:lnSpc>
                <a:spcPct val="150000"/>
              </a:lnSpc>
              <a:buClr>
                <a:srgbClr val="000000"/>
              </a:buClr>
              <a:buSzPts val="14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хозяйственно-бытового 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труда и труда на природе, на </a:t>
            </a: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прогулке;</a:t>
            </a:r>
          </a:p>
          <a:p>
            <a:pPr lvl="0" indent="-342900" fontAlgn="base">
              <a:lnSpc>
                <a:spcPct val="150000"/>
              </a:lnSpc>
              <a:buClr>
                <a:srgbClr val="000000"/>
              </a:buClr>
              <a:buSzPts val="14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экскурсии</a:t>
            </a:r>
            <a: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играх и развлечениях. </a:t>
            </a:r>
          </a:p>
          <a:p>
            <a:pPr indent="-6350">
              <a:lnSpc>
                <a:spcPct val="15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Особая значимость этой работы в том, что она предоставляет возможность широкой практики свободного речевого общения детей и закрепления речевых навыков в повседневной жизни и деятельности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0">
              <a:lnSpc>
                <a:spcPct val="15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детей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501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352" y="188640"/>
            <a:ext cx="11377264" cy="4896544"/>
          </a:xfrm>
        </p:spPr>
        <p:txBody>
          <a:bodyPr rtlCol="0">
            <a:normAutofit fontScale="90000"/>
          </a:bodyPr>
          <a:lstStyle/>
          <a:p>
            <a:pPr marL="1484630">
              <a:lnSpc>
                <a:spcPct val="107000"/>
              </a:lnSpc>
              <a:spcAft>
                <a:spcPts val="0"/>
              </a:spcAft>
            </a:pPr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Коррекционная работа воспитателя </a:t>
            </a:r>
            <a:b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в </a:t>
            </a:r>
            <a:r>
              <a:rPr lang="ru-RU" sz="4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течение дня </a:t>
            </a:r>
            <a:br>
              <a:rPr lang="ru-RU" sz="4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7030A0"/>
                </a:solidFill>
              </a:rPr>
              <a:t>Утро</a:t>
            </a:r>
            <a:r>
              <a:rPr lang="ru-RU" sz="2800" b="1" i="1" dirty="0" smtClean="0"/>
              <a:t>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2700" dirty="0"/>
              <a:t>Упражнения на развитие артикуляционного аппарата (дыхания) общей моторики. Беседы с детьми по закреплению лексико-грамматических категорий в ходе выполнения поручений.</a:t>
            </a:r>
            <a:r>
              <a:rPr lang="ru-RU" sz="2700" b="1" dirty="0"/>
              <a:t>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 сном </a:t>
            </a:r>
            <a:b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Оздоровительные мероприятия с коррекцией речевых нарушений, профилактика простудных заболевании, плоскостопия. Упражнения на расслабление, на развитие ручного праксиса</a:t>
            </a:r>
            <a:r>
              <a:rPr lang="ru-RU" sz="2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7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456" y="116632"/>
            <a:ext cx="10153128" cy="5832648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сна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«Гимнастика пробуждения», «Оздоровительный настрой», упражнения на оздоровление, психогимнастические этюды.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</a:t>
            </a: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полдника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Коррекционная деятельность по закреплению звукопроизношения   и коррекции психомоторного развития.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прогулке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Игры на развитие общей и мелкой моторики, «игры со словом», закрепление пройденных букв.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всего дня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Пополнение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уточнение и активизация словарного запаса   детей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процессе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всех режимных моментов. Систематический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контроль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поставленными звуками и грамматически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правильной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речью.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20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Дети-друзья 16 х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688_TF03896101.potx" id="{A3AB8EB1-32C8-42D1-A2F7-9C8024EB1CB7}" vid="{880779B9-4198-47E8-81D9-8281AF4E13F9}"/>
    </a:ext>
  </a:extLst>
</a:theme>
</file>

<file path=ppt/theme/theme2.xml><?xml version="1.0" encoding="utf-8"?>
<a:theme xmlns:a="http://schemas.openxmlformats.org/drawingml/2006/main" name="Тема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15C6C-6BB6-4DB6-B7D6-7F14EAB2CC5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 с детьми на школьном дворе, альбом (широкоэкранный формат)</Template>
  <TotalTime>171</TotalTime>
  <Words>522</Words>
  <Application>Microsoft Office PowerPoint</Application>
  <PresentationFormat>Широкоэкранный</PresentationFormat>
  <Paragraphs>66</Paragraphs>
  <Slides>16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Дети-друзья 16 х 9</vt:lpstr>
      <vt:lpstr> КОРРЕКЦИОННАЯ РЕЧЕВАЯ    РАБОТА ВОСПИТАТЕЛЯ ЛОГОПЕДИЧЕСКОЙ ГРУППЫ </vt:lpstr>
      <vt:lpstr>          Коррекционные задачи воспитателя логопедической группы  </vt:lpstr>
      <vt:lpstr>Презентация PowerPoint</vt:lpstr>
      <vt:lpstr>Основные направления коррекционной работы воспитателя  логопедической группы  </vt:lpstr>
      <vt:lpstr>Презентация PowerPoint</vt:lpstr>
      <vt:lpstr>         Содержание данных упражнений определено программой: проговаривание слогов, слов, предложений на закрепляемый звук;  повторение скороговорок, коротких рассказов, стихов;  упражнение в звуко-слоговом анализе и синтезе;   повторение лексико-грамматических упражнений;  упражнения на развитие внимания, памяти, мышления.  Организованная образовательная деятельность по программе ДОУ             (в соответствии с календарным планом логопедической работы).   </vt:lpstr>
      <vt:lpstr>Презентация PowerPoint</vt:lpstr>
      <vt:lpstr>Коррекционная работа воспитателя                           в течение дня  Утро  Упражнения на развитие артикуляционного аппарата (дыхания) общей моторики. Беседы с детьми по закреплению лексико-грамматических категорий в ходе выполнения поручений.  Перед сном  Оздоровительные мероприятия с коррекцией речевых нарушений, профилактика простудных заболевании, плоскостопия. Упражнения на расслабление, на развитие ручного праксиса </vt:lpstr>
      <vt:lpstr>После сна  «Гимнастика пробуждения», «Оздоровительный настрой», упражнения на оздоровление, психогимнастические этюды.   После полдника  Коррекционная деятельность по закреплению звукопроизношения   и коррекции психомоторного развития.   На прогулке  Игры на развитие общей и мелкой моторики, «игры со словом», закрепление пройденных букв.   В течение всего дня    Пополнение, уточнение и активизация словарного запаса   детей в          процессе всех режимных моментов. Систематический         контроль за поставленными звуками и грамматически         правильной речью. </vt:lpstr>
      <vt:lpstr>Работа воспитателя и логопеда  при коррекции звукопроизношения </vt:lpstr>
      <vt:lpstr>Подготовительный этап </vt:lpstr>
      <vt:lpstr>Этап постановки звука </vt:lpstr>
      <vt:lpstr>Этап усвоения звука  (правильное произнесение звука в речи) </vt:lpstr>
      <vt:lpstr>Разграничение функций логопеда и воспитателя  в процессе работы над лексической темой 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КОРРЕКЦИОННАЯ РЕЧЕВАЯ   РАБОТА ВОСПИТАТЕЛЯ ЛОГОПЕДИЧЕСКОЙ ГРУППЫ</dc:title>
  <dc:creator>Lenovo</dc:creator>
  <cp:keywords/>
  <cp:lastModifiedBy>Lenovo</cp:lastModifiedBy>
  <cp:revision>12</cp:revision>
  <dcterms:created xsi:type="dcterms:W3CDTF">2025-05-16T13:19:23Z</dcterms:created>
  <dcterms:modified xsi:type="dcterms:W3CDTF">2025-05-21T07:38:24Z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