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9" r:id="rId1"/>
  </p:sldMasterIdLst>
  <p:sldIdLst>
    <p:sldId id="256" r:id="rId2"/>
    <p:sldId id="289" r:id="rId3"/>
    <p:sldId id="290" r:id="rId4"/>
    <p:sldId id="258" r:id="rId5"/>
    <p:sldId id="259" r:id="rId6"/>
    <p:sldId id="260" r:id="rId7"/>
    <p:sldId id="283" r:id="rId8"/>
    <p:sldId id="276" r:id="rId9"/>
    <p:sldId id="284" r:id="rId10"/>
    <p:sldId id="285" r:id="rId11"/>
    <p:sldId id="286" r:id="rId12"/>
    <p:sldId id="264" r:id="rId13"/>
    <p:sldId id="288" r:id="rId14"/>
    <p:sldId id="267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E7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-466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78420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77287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4006601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245200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2189177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735459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112237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65792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0167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54416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17957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33661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19112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1917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62646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06727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11/29/2024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24379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E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15921" y="382555"/>
            <a:ext cx="9230452" cy="4889241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/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/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>Тема: «Инновационные технологии развития лексико-грамматических компонентов речи (лимерик)»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/>
              <a:t/>
            </a:r>
            <a:br>
              <a:rPr lang="ru-RU" dirty="0"/>
            </a:br>
            <a:endParaRPr lang="ru-RU" sz="5400" dirty="0">
              <a:solidFill>
                <a:srgbClr val="C00000"/>
              </a:solidFill>
              <a:latin typeface="Constantia" panose="0203060205030603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081935" y="4665306"/>
            <a:ext cx="4458422" cy="718617"/>
          </a:xfrm>
        </p:spPr>
        <p:txBody>
          <a:bodyPr>
            <a:noAutofit/>
          </a:bodyPr>
          <a:lstStyle/>
          <a:p>
            <a:pPr algn="r">
              <a:lnSpc>
                <a:spcPct val="170000"/>
              </a:lnSpc>
            </a:pPr>
            <a:r>
              <a:rPr lang="ru-RU" sz="1600" b="1" dirty="0" smtClean="0">
                <a:solidFill>
                  <a:schemeClr val="tx1"/>
                </a:solidFill>
              </a:rPr>
              <a:t>Подготовила  учитель - логопед:</a:t>
            </a:r>
          </a:p>
          <a:p>
            <a:pPr algn="r">
              <a:lnSpc>
                <a:spcPct val="170000"/>
              </a:lnSpc>
            </a:pPr>
            <a:r>
              <a:rPr lang="ru-RU" sz="1600" b="1" dirty="0" smtClean="0">
                <a:solidFill>
                  <a:schemeClr val="tx1"/>
                </a:solidFill>
              </a:rPr>
              <a:t> Быкова Л.В.</a:t>
            </a:r>
            <a:endParaRPr lang="ru-RU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1404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E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B0F0"/>
                </a:solidFill>
              </a:rPr>
              <a:t>2. «Придумай рифмованное слово»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96226" y="1545021"/>
            <a:ext cx="9434814" cy="377762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Задачи: </a:t>
            </a:r>
            <a:r>
              <a:rPr lang="ru-RU" sz="2800" b="1" dirty="0">
                <a:solidFill>
                  <a:schemeClr val="tx1"/>
                </a:solidFill>
              </a:rPr>
              <a:t>учить детей самостоятельно подбирать рифмованные слова.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996226" y="2638095"/>
            <a:ext cx="7862478" cy="41108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6252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E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9212" y="636138"/>
            <a:ext cx="8911687" cy="1280890"/>
          </a:xfrm>
        </p:spPr>
        <p:txBody>
          <a:bodyPr/>
          <a:lstStyle/>
          <a:p>
            <a:r>
              <a:rPr lang="ru-RU" b="1" dirty="0">
                <a:solidFill>
                  <a:srgbClr val="00B0F0"/>
                </a:solidFill>
              </a:rPr>
              <a:t>3. «Придумываем рифмованные строчки»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42434" y="1661375"/>
            <a:ext cx="10148551" cy="4249847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Задачи: </a:t>
            </a:r>
            <a:r>
              <a:rPr lang="ru-RU" sz="2800" b="1" dirty="0">
                <a:solidFill>
                  <a:schemeClr val="tx1"/>
                </a:solidFill>
              </a:rPr>
              <a:t>учить детей составлять рифмованные строчки по заданному словосочетанию.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048519" y="3110472"/>
            <a:ext cx="6167530" cy="34259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532587" y="3117218"/>
            <a:ext cx="3335016" cy="342594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466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E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7137" y="655031"/>
            <a:ext cx="9905998" cy="1478570"/>
          </a:xfrm>
        </p:spPr>
        <p:txBody>
          <a:bodyPr/>
          <a:lstStyle/>
          <a:p>
            <a:r>
              <a:rPr lang="ru-RU" b="1" dirty="0">
                <a:solidFill>
                  <a:srgbClr val="00B0F0"/>
                </a:solidFill>
              </a:rPr>
              <a:t>4. «Составление лимериков»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55532" y="1313794"/>
            <a:ext cx="10426261" cy="18498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 smtClean="0">
                <a:solidFill>
                  <a:schemeClr val="tx1"/>
                </a:solidFill>
              </a:rPr>
              <a:t>Задачи: </a:t>
            </a:r>
            <a:r>
              <a:rPr lang="ru-RU" sz="3200" b="1" dirty="0">
                <a:solidFill>
                  <a:schemeClr val="tx1"/>
                </a:solidFill>
              </a:rPr>
              <a:t>познакомить детей с моделью составления лимерика и упражнять в создании рифмованных текстов в стиле нелепицы.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52023925"/>
              </p:ext>
            </p:extLst>
          </p:nvPr>
        </p:nvGraphicFramePr>
        <p:xfrm>
          <a:off x="3368641" y="2996191"/>
          <a:ext cx="5595054" cy="362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95054">
                  <a:extLst>
                    <a:ext uri="{9D8B030D-6E8A-4147-A177-3AD203B41FA5}">
                      <a16:colId xmlns="" xmlns:a16="http://schemas.microsoft.com/office/drawing/2014/main" val="700253016"/>
                    </a:ext>
                  </a:extLst>
                </a:gridCol>
              </a:tblGrid>
              <a:tr h="35821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85399493"/>
                  </a:ext>
                </a:extLst>
              </a:tr>
              <a:tr h="6170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4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Жил-был объект</a:t>
                      </a:r>
                    </a:p>
                  </a:txBody>
                  <a:tcPr marL="73660" marR="73660" marT="0" marB="0"/>
                </a:tc>
                <a:extLst>
                  <a:ext uri="{0D108BD9-81ED-4DB2-BD59-A6C34878D82A}">
                    <a16:rowId xmlns="" xmlns:a16="http://schemas.microsoft.com/office/drawing/2014/main" val="1718235951"/>
                  </a:ext>
                </a:extLst>
              </a:tr>
              <a:tr h="6170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4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Какой?</a:t>
                      </a:r>
                    </a:p>
                  </a:txBody>
                  <a:tcPr marL="73660" marR="73660" marT="0" marB="0"/>
                </a:tc>
                <a:extLst>
                  <a:ext uri="{0D108BD9-81ED-4DB2-BD59-A6C34878D82A}">
                    <a16:rowId xmlns="" xmlns:a16="http://schemas.microsoft.com/office/drawing/2014/main" val="1455838325"/>
                  </a:ext>
                </a:extLst>
              </a:tr>
              <a:tr h="6170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4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Что делал?</a:t>
                      </a:r>
                    </a:p>
                  </a:txBody>
                  <a:tcPr marL="73660" marR="73660" marT="0" marB="0"/>
                </a:tc>
                <a:extLst>
                  <a:ext uri="{0D108BD9-81ED-4DB2-BD59-A6C34878D82A}">
                    <a16:rowId xmlns="" xmlns:a16="http://schemas.microsoft.com/office/drawing/2014/main" val="1491248741"/>
                  </a:ext>
                </a:extLst>
              </a:tr>
              <a:tr h="6170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4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 кем общался?</a:t>
                      </a:r>
                    </a:p>
                  </a:txBody>
                  <a:tcPr marL="73660" marR="73660" marT="0" marB="0"/>
                </a:tc>
                <a:extLst>
                  <a:ext uri="{0D108BD9-81ED-4DB2-BD59-A6C34878D82A}">
                    <a16:rowId xmlns="" xmlns:a16="http://schemas.microsoft.com/office/drawing/2014/main" val="3735896384"/>
                  </a:ext>
                </a:extLst>
              </a:tr>
              <a:tr h="6170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4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Вывод</a:t>
                      </a:r>
                    </a:p>
                  </a:txBody>
                  <a:tcPr marL="73660" marR="73660" marT="0" marB="0"/>
                </a:tc>
                <a:extLst>
                  <a:ext uri="{0D108BD9-81ED-4DB2-BD59-A6C34878D82A}">
                    <a16:rowId xmlns="" xmlns:a16="http://schemas.microsoft.com/office/drawing/2014/main" val="2473295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08949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E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6042" y="359980"/>
            <a:ext cx="9854487" cy="128089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Лимерики, сочиненные детьми и родителями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596965" y="1473234"/>
            <a:ext cx="4840013" cy="54024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6220497" y="1754473"/>
            <a:ext cx="5367160" cy="475143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0855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E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8171" y="2552422"/>
            <a:ext cx="8622698" cy="4027054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СПАСИБО ЗА ВНИМАНИЕ!</a:t>
            </a:r>
            <a:endParaRPr lang="ru-RU" sz="48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6862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E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5465" y="566670"/>
            <a:ext cx="8371267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rgbClr val="FF0000"/>
                </a:solidFill>
              </a:rPr>
              <a:t>Лимерик</a:t>
            </a:r>
            <a:r>
              <a:rPr lang="ru-RU" sz="2800" b="1" dirty="0"/>
              <a:t> это популярная форма короткого юмористического стихотворения, построенного </a:t>
            </a:r>
            <a:r>
              <a:rPr lang="ru-RU" sz="2800" b="1" dirty="0" smtClean="0"/>
              <a:t>на обыгрывании </a:t>
            </a:r>
            <a:r>
              <a:rPr lang="ru-RU" sz="2800" b="1" dirty="0"/>
              <a:t>бессмыслицы, возникшая в Великобритании. Происхождение слова лимерик </a:t>
            </a:r>
            <a:r>
              <a:rPr lang="ru-RU" sz="2800" b="1" dirty="0" smtClean="0"/>
              <a:t>точно неизвестно</a:t>
            </a:r>
            <a:r>
              <a:rPr lang="ru-RU" sz="2800" b="1" dirty="0"/>
              <a:t>, но предположительно заимствовано из названия хоровой песни ирландских солдат</a:t>
            </a:r>
          </a:p>
          <a:p>
            <a:pPr algn="just"/>
            <a:r>
              <a:rPr lang="ru-RU" sz="2800" b="1" dirty="0"/>
              <a:t>XVIII в. Есть и вторая версия – Лимерик – название небольшого городка и графства в Ирландии.</a:t>
            </a:r>
          </a:p>
        </p:txBody>
      </p:sp>
    </p:spTree>
    <p:extLst>
      <p:ext uri="{BB962C8B-B14F-4D97-AF65-F5344CB8AC3E}">
        <p14:creationId xmlns="" xmlns:p14="http://schemas.microsoft.com/office/powerpoint/2010/main" val="311200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1427" y="479645"/>
            <a:ext cx="4721392" cy="324769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315" y="479645"/>
            <a:ext cx="5279572" cy="146577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7200" b="1" dirty="0" smtClean="0">
                <a:latin typeface="Gabriola" panose="04040605051002020D02" pitchFamily="82" charset="0"/>
              </a:rPr>
              <a:t>ИРЛАНДИЯ </a:t>
            </a:r>
            <a:br>
              <a:rPr lang="ru-RU" sz="7200" b="1" dirty="0" smtClean="0">
                <a:latin typeface="Gabriola" panose="04040605051002020D02" pitchFamily="82" charset="0"/>
              </a:rPr>
            </a:br>
            <a:r>
              <a:rPr lang="ru-RU" sz="7200" b="1" dirty="0" smtClean="0">
                <a:latin typeface="Gabriola" panose="04040605051002020D02" pitchFamily="82" charset="0"/>
              </a:rPr>
              <a:t>город Лимерик</a:t>
            </a:r>
            <a:endParaRPr lang="ru-RU" sz="7200" b="1" dirty="0">
              <a:latin typeface="Gabriola" panose="04040605051002020D02" pitchFamily="8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133" y="3205054"/>
            <a:ext cx="3081637" cy="318238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3170" y="3727335"/>
            <a:ext cx="4237087" cy="282878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67101" y="3782491"/>
            <a:ext cx="3603048" cy="27007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978717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6622"/>
    </mc:Choice>
    <mc:Fallback>
      <p:transition spd="slow" advTm="66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E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5712" y="350902"/>
            <a:ext cx="10089144" cy="2466145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Лимерик – это короткое стихотворение, бессмыслица написанное в жанре нонсенса (узаконенной нелепицы).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5763" y="6270171"/>
            <a:ext cx="3451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Эдвард Лир(1812 – 1888)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45487" y="4666891"/>
            <a:ext cx="695896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sz="2400" b="1" dirty="0" smtClean="0"/>
              <a:t>Среди </a:t>
            </a:r>
            <a:r>
              <a:rPr lang="ru-RU" sz="2400" b="1" dirty="0"/>
              <a:t>русских переводчиков наиболее известны нам Самуил Маршак и Корней Чуковский.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A4154BA4-C495-B18B-509F-26D2DF07E8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="" val="0"/>
              </a:ext>
            </a:extLst>
          </a:blip>
          <a:srcRect t="12793"/>
          <a:stretch>
            <a:fillRect/>
          </a:stretch>
        </p:blipFill>
        <p:spPr>
          <a:xfrm>
            <a:off x="543464" y="2113472"/>
            <a:ext cx="3729004" cy="4071668"/>
          </a:xfrm>
          <a:prstGeom prst="rect">
            <a:avLst/>
          </a:prstGeom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666891" y="2147976"/>
            <a:ext cx="7315200" cy="245852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 </a:t>
            </a:r>
            <a:r>
              <a:rPr lang="ru-RU" sz="2400" b="1" dirty="0" smtClean="0">
                <a:solidFill>
                  <a:schemeClr val="tx1"/>
                </a:solidFill>
                <a:latin typeface="Century Gothic" pitchFamily="34" charset="0"/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  <a:latin typeface="Century Gothic" pitchFamily="34" charset="0"/>
              </a:rPr>
              <a:t>Эдвард Лир </a:t>
            </a:r>
            <a:r>
              <a:rPr lang="ru-RU" sz="2400" b="1" dirty="0" smtClean="0">
                <a:solidFill>
                  <a:schemeClr val="tx1"/>
                </a:solidFill>
                <a:latin typeface="Century Gothic" pitchFamily="34" charset="0"/>
              </a:rPr>
              <a:t>английский</a:t>
            </a:r>
            <a:r>
              <a:rPr lang="ru-RU" sz="2400" b="1" dirty="0" smtClean="0">
                <a:solidFill>
                  <a:schemeClr val="tx1"/>
                </a:solidFill>
                <a:latin typeface="Century Gothic" pitchFamily="34" charset="0"/>
              </a:rPr>
              <a:t> художник и поэт, один из основоположников «поэзии бессмыслицы» автор многочисленных популярных </a:t>
            </a:r>
            <a:r>
              <a:rPr lang="ru-RU" sz="2400" b="1" dirty="0" err="1" smtClean="0">
                <a:solidFill>
                  <a:schemeClr val="tx1"/>
                </a:solidFill>
                <a:latin typeface="Century Gothic" pitchFamily="34" charset="0"/>
              </a:rPr>
              <a:t>абсурдистских</a:t>
            </a:r>
            <a:r>
              <a:rPr lang="ru-RU" sz="2400" b="1" dirty="0" smtClean="0">
                <a:solidFill>
                  <a:schemeClr val="tx1"/>
                </a:solidFill>
                <a:latin typeface="Century Gothic" pitchFamily="34" charset="0"/>
              </a:rPr>
              <a:t> лимериков.</a:t>
            </a:r>
            <a:endParaRPr lang="ru-RU" sz="24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6252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E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email"/>
          <a:srcRect/>
          <a:stretch/>
        </p:blipFill>
        <p:spPr>
          <a:xfrm>
            <a:off x="8977175" y="115468"/>
            <a:ext cx="2744787" cy="36083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650645" y="2507938"/>
            <a:ext cx="4428962" cy="41929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125" y="115468"/>
            <a:ext cx="4657090" cy="38308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4554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E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4207" y="565966"/>
            <a:ext cx="11246068" cy="1000075"/>
          </a:xfrm>
        </p:spPr>
        <p:txBody>
          <a:bodyPr>
            <a:no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Характеристика текста лимерика:</a:t>
            </a:r>
            <a:br>
              <a:rPr lang="ru-RU" sz="4400" b="1" dirty="0">
                <a:solidFill>
                  <a:srgbClr val="C00000"/>
                </a:solidFill>
              </a:rPr>
            </a:b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5611" y="1236372"/>
            <a:ext cx="11269755" cy="457585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ru-RU" dirty="0"/>
          </a:p>
          <a:p>
            <a:pPr>
              <a:lnSpc>
                <a:spcPct val="150000"/>
              </a:lnSpc>
            </a:pPr>
            <a:r>
              <a:rPr lang="ru-RU" sz="4000" b="1" dirty="0" smtClean="0">
                <a:solidFill>
                  <a:schemeClr val="tx1"/>
                </a:solidFill>
              </a:rPr>
              <a:t>Первые </a:t>
            </a:r>
            <a:r>
              <a:rPr lang="ru-RU" sz="4000" b="1" dirty="0">
                <a:solidFill>
                  <a:schemeClr val="tx1"/>
                </a:solidFill>
              </a:rPr>
              <a:t>две строчки рифмуются между собой.</a:t>
            </a:r>
          </a:p>
          <a:p>
            <a:pPr>
              <a:lnSpc>
                <a:spcPct val="150000"/>
              </a:lnSpc>
            </a:pPr>
            <a:r>
              <a:rPr lang="ru-RU" sz="4000" b="1" dirty="0">
                <a:solidFill>
                  <a:schemeClr val="tx1"/>
                </a:solidFill>
              </a:rPr>
              <a:t>Третья и четвертая строчки рифмуются между собой.</a:t>
            </a:r>
          </a:p>
          <a:p>
            <a:pPr>
              <a:lnSpc>
                <a:spcPct val="150000"/>
              </a:lnSpc>
            </a:pPr>
            <a:r>
              <a:rPr lang="ru-RU" sz="4000" b="1" dirty="0">
                <a:solidFill>
                  <a:schemeClr val="tx1"/>
                </a:solidFill>
              </a:rPr>
              <a:t>Пятая содержит вывод и не рифмуется.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2488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E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1145" y="424413"/>
            <a:ext cx="9833467" cy="1280890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По содержанию лимерик строится по следующей модели: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435734762"/>
              </p:ext>
            </p:extLst>
          </p:nvPr>
        </p:nvGraphicFramePr>
        <p:xfrm>
          <a:off x="5129048" y="3090040"/>
          <a:ext cx="600750" cy="1371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2720">
                  <a:extLst>
                    <a:ext uri="{9D8B030D-6E8A-4147-A177-3AD203B41FA5}">
                      <a16:colId xmlns="" xmlns:a16="http://schemas.microsoft.com/office/drawing/2014/main" val="341101224"/>
                    </a:ext>
                  </a:extLst>
                </a:gridCol>
                <a:gridCol w="428030">
                  <a:extLst>
                    <a:ext uri="{9D8B030D-6E8A-4147-A177-3AD203B41FA5}">
                      <a16:colId xmlns="" xmlns:a16="http://schemas.microsoft.com/office/drawing/2014/main" val="322766579"/>
                    </a:ext>
                  </a:extLst>
                </a:gridCol>
              </a:tblGrid>
              <a:tr h="10930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3660" marR="7366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3660" marR="73660" marT="0" marB="0"/>
                </a:tc>
                <a:extLst>
                  <a:ext uri="{0D108BD9-81ED-4DB2-BD59-A6C34878D82A}">
                    <a16:rowId xmlns="" xmlns:a16="http://schemas.microsoft.com/office/drawing/2014/main" val="1821680076"/>
                  </a:ext>
                </a:extLst>
              </a:tr>
              <a:tr h="10930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3660" marR="7366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73660" marR="73660" marT="0" marB="0"/>
                </a:tc>
                <a:extLst>
                  <a:ext uri="{0D108BD9-81ED-4DB2-BD59-A6C34878D82A}">
                    <a16:rowId xmlns="" xmlns:a16="http://schemas.microsoft.com/office/drawing/2014/main" val="1655300897"/>
                  </a:ext>
                </a:extLst>
              </a:tr>
              <a:tr h="10930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3660" marR="73660" marT="0" marB="0"/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 marL="73660" marR="73660" marT="0" marB="0"/>
                </a:tc>
                <a:extLst>
                  <a:ext uri="{0D108BD9-81ED-4DB2-BD59-A6C34878D82A}">
                    <a16:rowId xmlns="" xmlns:a16="http://schemas.microsoft.com/office/drawing/2014/main" val="1829491180"/>
                  </a:ext>
                </a:extLst>
              </a:tr>
              <a:tr h="10930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3660" marR="7366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29196600"/>
                  </a:ext>
                </a:extLst>
              </a:tr>
              <a:tr h="10930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3660" marR="7366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73660" marR="73660" marT="0" marB="0"/>
                </a:tc>
                <a:extLst>
                  <a:ext uri="{0D108BD9-81ED-4DB2-BD59-A6C34878D82A}">
                    <a16:rowId xmlns="" xmlns:a16="http://schemas.microsoft.com/office/drawing/2014/main" val="2192511268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04022290"/>
              </p:ext>
            </p:extLst>
          </p:nvPr>
        </p:nvGraphicFramePr>
        <p:xfrm>
          <a:off x="1700011" y="1777285"/>
          <a:ext cx="9208395" cy="4760007"/>
        </p:xfrm>
        <a:graphic>
          <a:graphicData uri="http://schemas.openxmlformats.org/drawingml/2006/table">
            <a:tbl>
              <a:tblPr firstRow="1" firstCol="1" bandRow="1"/>
              <a:tblGrid>
                <a:gridCol w="2915833">
                  <a:extLst>
                    <a:ext uri="{9D8B030D-6E8A-4147-A177-3AD203B41FA5}">
                      <a16:colId xmlns="" xmlns:a16="http://schemas.microsoft.com/office/drawing/2014/main" val="2611882425"/>
                    </a:ext>
                  </a:extLst>
                </a:gridCol>
                <a:gridCol w="6292562">
                  <a:extLst>
                    <a:ext uri="{9D8B030D-6E8A-4147-A177-3AD203B41FA5}">
                      <a16:colId xmlns="" xmlns:a16="http://schemas.microsoft.com/office/drawing/2014/main" val="4111058222"/>
                    </a:ext>
                  </a:extLst>
                </a:gridCol>
              </a:tblGrid>
              <a:tr h="7256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строчка</a:t>
                      </a:r>
                    </a:p>
                  </a:txBody>
                  <a:tcPr marL="73660" marR="736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Жил – был (объект)</a:t>
                      </a:r>
                    </a:p>
                  </a:txBody>
                  <a:tcPr marL="73660" marR="736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15999203"/>
                  </a:ext>
                </a:extLst>
              </a:tr>
              <a:tr h="14512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строчка</a:t>
                      </a:r>
                    </a:p>
                  </a:txBody>
                  <a:tcPr marL="73660" marR="736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Сравнение или указание на свойство объекта</a:t>
                      </a:r>
                    </a:p>
                  </a:txBody>
                  <a:tcPr marL="73660" marR="736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14562251"/>
                  </a:ext>
                </a:extLst>
              </a:tr>
              <a:tr h="7256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строчка</a:t>
                      </a:r>
                    </a:p>
                  </a:txBody>
                  <a:tcPr marL="73660" marR="736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Действие или взаимодействие с другими объектами</a:t>
                      </a:r>
                    </a:p>
                  </a:txBody>
                  <a:tcPr marL="73660" marR="736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63103133"/>
                  </a:ext>
                </a:extLst>
              </a:tr>
              <a:tr h="7256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строчка</a:t>
                      </a:r>
                    </a:p>
                  </a:txBody>
                  <a:tcPr marL="73660" marR="736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92454954"/>
                  </a:ext>
                </a:extLst>
              </a:tr>
              <a:tr h="11317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строчка</a:t>
                      </a:r>
                    </a:p>
                  </a:txBody>
                  <a:tcPr marL="73660" marR="736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Вывод (утверждение или мораль)</a:t>
                      </a:r>
                    </a:p>
                  </a:txBody>
                  <a:tcPr marL="73660" marR="736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37316589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E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6362" y="510809"/>
            <a:ext cx="5885792" cy="1280890"/>
          </a:xfrm>
        </p:spPr>
        <p:txBody>
          <a:bodyPr/>
          <a:lstStyle/>
          <a:p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5307" y="1120462"/>
            <a:ext cx="6857037" cy="5606159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ru-RU" sz="2800" b="1" dirty="0">
                <a:solidFill>
                  <a:schemeClr val="tx1"/>
                </a:solidFill>
              </a:rPr>
              <a:t>Обучение дошкольников созданию рифмованных текстов возможно начинать уже с трехлетнего возраста. Основная форма работы - игровые задания и упражнения, которые проводятся с детьми в </a:t>
            </a:r>
            <a:r>
              <a:rPr lang="ru-RU" sz="2800" b="1" dirty="0" smtClean="0">
                <a:solidFill>
                  <a:schemeClr val="tx1"/>
                </a:solidFill>
              </a:rPr>
              <a:t>определенной последовательности</a:t>
            </a:r>
            <a:r>
              <a:rPr lang="ru-RU" sz="2800" b="1" dirty="0">
                <a:solidFill>
                  <a:schemeClr val="tx1"/>
                </a:solidFill>
              </a:rPr>
              <a:t>. </a:t>
            </a:r>
          </a:p>
        </p:txBody>
      </p:sp>
      <p:pic>
        <p:nvPicPr>
          <p:cNvPr id="6146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992" y="1642331"/>
            <a:ext cx="4323008" cy="47069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E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0634" y="413903"/>
            <a:ext cx="9843978" cy="128089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Последовательность игровых заданий и упражнений: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86455" y="1694793"/>
            <a:ext cx="9623260" cy="3911629"/>
          </a:xfrm>
        </p:spPr>
        <p:txBody>
          <a:bodyPr/>
          <a:lstStyle/>
          <a:p>
            <a:r>
              <a:rPr lang="ru-RU" sz="2800" b="1" dirty="0">
                <a:solidFill>
                  <a:srgbClr val="0070C0"/>
                </a:solidFill>
              </a:rPr>
              <a:t>1. «Складные картинки»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tx1"/>
                </a:solidFill>
              </a:rPr>
              <a:t>Задачи: </a:t>
            </a:r>
            <a:r>
              <a:rPr lang="ru-RU" sz="2800" b="1" dirty="0">
                <a:solidFill>
                  <a:schemeClr val="tx1"/>
                </a:solidFill>
              </a:rPr>
              <a:t>учить детей подбирать картинки с изображением предметов, названия которых рифмуются.</a:t>
            </a:r>
          </a:p>
          <a:p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/>
          <a:srcRect/>
          <a:stretch/>
        </p:blipFill>
        <p:spPr>
          <a:xfrm>
            <a:off x="6233376" y="3478924"/>
            <a:ext cx="5653058" cy="304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 descr="https://10kr.ru/upload/iblock/94e/b3255d0bc76f11e28964005056c00008_5ac4093cce9843378f1c47531f8beea6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49251" y="3878317"/>
            <a:ext cx="4541949" cy="26486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="" xmlns:p14="http://schemas.microsoft.com/office/powerpoint/2010/main" val="376206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383</TotalTime>
  <Words>294</Words>
  <Application>Microsoft Office PowerPoint</Application>
  <PresentationFormat>Произвольный</PresentationFormat>
  <Paragraphs>42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Легкий дым</vt:lpstr>
      <vt:lpstr>  Тема: «Инновационные технологии развития лексико-грамматических компонентов речи (лимерик)»  </vt:lpstr>
      <vt:lpstr>Слайд 2</vt:lpstr>
      <vt:lpstr>ИРЛАНДИЯ  город Лимерик</vt:lpstr>
      <vt:lpstr>Лимерик – это короткое стихотворение, бессмыслица написанное в жанре нонсенса (узаконенной нелепицы).</vt:lpstr>
      <vt:lpstr>Слайд 5</vt:lpstr>
      <vt:lpstr>Характеристика текста лимерика: </vt:lpstr>
      <vt:lpstr>По содержанию лимерик строится по следующей модели:</vt:lpstr>
      <vt:lpstr>Слайд 8</vt:lpstr>
      <vt:lpstr>Последовательность игровых заданий и упражнений:</vt:lpstr>
      <vt:lpstr>2. «Придумай рифмованное слово»</vt:lpstr>
      <vt:lpstr>3. «Придумываем рифмованные строчки»</vt:lpstr>
      <vt:lpstr>4. «Составление лимериков»</vt:lpstr>
      <vt:lpstr>Лимерики, сочиненные детьми и родителями</vt:lpstr>
      <vt:lpstr>СПАСИБО ЗА ВНИМАНИЕ!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Сочинение лимериков как средство творческого развития детей</dc:title>
  <dc:creator>kotovanatascha6@gmail.com</dc:creator>
  <cp:lastModifiedBy>larisa.bykova.81@outlook.com</cp:lastModifiedBy>
  <cp:revision>38</cp:revision>
  <dcterms:created xsi:type="dcterms:W3CDTF">2017-11-19T18:12:20Z</dcterms:created>
  <dcterms:modified xsi:type="dcterms:W3CDTF">2024-11-28T17:10:05Z</dcterms:modified>
</cp:coreProperties>
</file>