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257" r:id="rId3"/>
    <p:sldId id="259" r:id="rId4"/>
    <p:sldId id="265" r:id="rId5"/>
    <p:sldId id="262" r:id="rId6"/>
    <p:sldId id="261" r:id="rId7"/>
    <p:sldId id="263" r:id="rId8"/>
    <p:sldId id="260" r:id="rId9"/>
    <p:sldId id="264" r:id="rId10"/>
    <p:sldId id="266" r:id="rId11"/>
    <p:sldId id="268" r:id="rId12"/>
    <p:sldId id="267" r:id="rId13"/>
    <p:sldId id="270" r:id="rId14"/>
    <p:sldId id="274" r:id="rId15"/>
    <p:sldId id="275" r:id="rId16"/>
    <p:sldId id="276" r:id="rId17"/>
    <p:sldId id="281" r:id="rId18"/>
    <p:sldId id="290" r:id="rId19"/>
    <p:sldId id="282" r:id="rId20"/>
    <p:sldId id="283" r:id="rId21"/>
    <p:sldId id="284" r:id="rId22"/>
    <p:sldId id="285" r:id="rId23"/>
    <p:sldId id="286" r:id="rId24"/>
    <p:sldId id="280" r:id="rId25"/>
    <p:sldId id="287" r:id="rId26"/>
    <p:sldId id="288" r:id="rId27"/>
    <p:sldId id="289" r:id="rId28"/>
    <p:sldId id="291" r:id="rId29"/>
    <p:sldId id="292" r:id="rId30"/>
    <p:sldId id="294" r:id="rId31"/>
    <p:sldId id="293"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808"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0E17EB-E8A9-4181-95D9-804185DB248C}" type="datetimeFigureOut">
              <a:rPr lang="ru-RU" smtClean="0"/>
              <a:pPr/>
              <a:t>07.04.2021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950D79-4345-488E-B5EC-FA05154BBCF1}" type="slidenum">
              <a:rPr lang="ru-RU" smtClean="0"/>
              <a:pPr/>
              <a:t>‹#›</a:t>
            </a:fld>
            <a:endParaRPr lang="ru-RU"/>
          </a:p>
        </p:txBody>
      </p:sp>
    </p:spTree>
    <p:extLst>
      <p:ext uri="{BB962C8B-B14F-4D97-AF65-F5344CB8AC3E}">
        <p14:creationId xmlns:p14="http://schemas.microsoft.com/office/powerpoint/2010/main" xmlns="" val="310630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Титульный  лист</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1</a:t>
            </a:fld>
            <a:endParaRPr lang="ru-RU"/>
          </a:p>
        </p:txBody>
      </p:sp>
    </p:spTree>
    <p:extLst>
      <p:ext uri="{BB962C8B-B14F-4D97-AF65-F5344CB8AC3E}">
        <p14:creationId xmlns:p14="http://schemas.microsoft.com/office/powerpoint/2010/main" xmlns="" val="1891486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Помидор</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11</a:t>
            </a:fld>
            <a:endParaRPr lang="ru-RU"/>
          </a:p>
        </p:txBody>
      </p:sp>
    </p:spTree>
    <p:extLst>
      <p:ext uri="{BB962C8B-B14F-4D97-AF65-F5344CB8AC3E}">
        <p14:creationId xmlns:p14="http://schemas.microsoft.com/office/powerpoint/2010/main" xmlns="" val="2422447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12</a:t>
            </a:fld>
            <a:endParaRPr lang="ru-RU"/>
          </a:p>
        </p:txBody>
      </p:sp>
    </p:spTree>
    <p:extLst>
      <p:ext uri="{BB962C8B-B14F-4D97-AF65-F5344CB8AC3E}">
        <p14:creationId xmlns:p14="http://schemas.microsoft.com/office/powerpoint/2010/main" xmlns="" val="295045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Свекла</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2</a:t>
            </a:fld>
            <a:endParaRPr lang="ru-RU"/>
          </a:p>
        </p:txBody>
      </p:sp>
    </p:spTree>
    <p:extLst>
      <p:ext uri="{BB962C8B-B14F-4D97-AF65-F5344CB8AC3E}">
        <p14:creationId xmlns:p14="http://schemas.microsoft.com/office/powerpoint/2010/main" xmlns="" val="254266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Редис</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3</a:t>
            </a:fld>
            <a:endParaRPr lang="ru-RU"/>
          </a:p>
        </p:txBody>
      </p:sp>
    </p:spTree>
    <p:extLst>
      <p:ext uri="{BB962C8B-B14F-4D97-AF65-F5344CB8AC3E}">
        <p14:creationId xmlns:p14="http://schemas.microsoft.com/office/powerpoint/2010/main" xmlns="" val="185966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Огурец</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4</a:t>
            </a:fld>
            <a:endParaRPr lang="ru-RU"/>
          </a:p>
        </p:txBody>
      </p:sp>
    </p:spTree>
    <p:extLst>
      <p:ext uri="{BB962C8B-B14F-4D97-AF65-F5344CB8AC3E}">
        <p14:creationId xmlns:p14="http://schemas.microsoft.com/office/powerpoint/2010/main" xmlns="" val="4005204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Баклажан </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5</a:t>
            </a:fld>
            <a:endParaRPr lang="ru-RU"/>
          </a:p>
        </p:txBody>
      </p:sp>
    </p:spTree>
    <p:extLst>
      <p:ext uri="{BB962C8B-B14F-4D97-AF65-F5344CB8AC3E}">
        <p14:creationId xmlns:p14="http://schemas.microsoft.com/office/powerpoint/2010/main" xmlns="" val="1003503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Перец</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6</a:t>
            </a:fld>
            <a:endParaRPr lang="ru-RU"/>
          </a:p>
        </p:txBody>
      </p:sp>
    </p:spTree>
    <p:extLst>
      <p:ext uri="{BB962C8B-B14F-4D97-AF65-F5344CB8AC3E}">
        <p14:creationId xmlns:p14="http://schemas.microsoft.com/office/powerpoint/2010/main" xmlns="" val="335328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Картофель</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8</a:t>
            </a:fld>
            <a:endParaRPr lang="ru-RU"/>
          </a:p>
        </p:txBody>
      </p:sp>
    </p:spTree>
    <p:extLst>
      <p:ext uri="{BB962C8B-B14F-4D97-AF65-F5344CB8AC3E}">
        <p14:creationId xmlns:p14="http://schemas.microsoft.com/office/powerpoint/2010/main" xmlns="" val="3255630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Капуста</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9</a:t>
            </a:fld>
            <a:endParaRPr lang="ru-RU"/>
          </a:p>
        </p:txBody>
      </p:sp>
    </p:spTree>
    <p:extLst>
      <p:ext uri="{BB962C8B-B14F-4D97-AF65-F5344CB8AC3E}">
        <p14:creationId xmlns:p14="http://schemas.microsoft.com/office/powerpoint/2010/main" xmlns="" val="161292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Морковь</a:t>
            </a:r>
            <a:endParaRPr lang="ru-RU" dirty="0"/>
          </a:p>
        </p:txBody>
      </p:sp>
      <p:sp>
        <p:nvSpPr>
          <p:cNvPr id="4" name="Номер слайда 3"/>
          <p:cNvSpPr>
            <a:spLocks noGrp="1"/>
          </p:cNvSpPr>
          <p:nvPr>
            <p:ph type="sldNum" sz="quarter" idx="10"/>
          </p:nvPr>
        </p:nvSpPr>
        <p:spPr/>
        <p:txBody>
          <a:bodyPr/>
          <a:lstStyle/>
          <a:p>
            <a:fld id="{93950D79-4345-488E-B5EC-FA05154BBCF1}" type="slidenum">
              <a:rPr lang="ru-RU" smtClean="0"/>
              <a:pPr/>
              <a:t>10</a:t>
            </a:fld>
            <a:endParaRPr lang="ru-RU"/>
          </a:p>
        </p:txBody>
      </p:sp>
    </p:spTree>
    <p:extLst>
      <p:ext uri="{BB962C8B-B14F-4D97-AF65-F5344CB8AC3E}">
        <p14:creationId xmlns:p14="http://schemas.microsoft.com/office/powerpoint/2010/main" xmlns="" val="3471065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A75A863-CCFC-422C-B7ED-17D62F0F28B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75A863-CCFC-422C-B7ED-17D62F0F28B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75A863-CCFC-422C-B7ED-17D62F0F28B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75A863-CCFC-422C-B7ED-17D62F0F28B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8" name="Slide Number Placeholder 7"/>
          <p:cNvSpPr>
            <a:spLocks noGrp="1"/>
          </p:cNvSpPr>
          <p:nvPr>
            <p:ph type="sldNum" sz="quarter" idx="11"/>
          </p:nvPr>
        </p:nvSpPr>
        <p:spPr/>
        <p:txBody>
          <a:bodyPr/>
          <a:lstStyle/>
          <a:p>
            <a:fld id="{9A75A863-CCFC-422C-B7ED-17D62F0F28BE}"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75A863-CCFC-422C-B7ED-17D62F0F28B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smtClean="0"/>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A75A863-CCFC-422C-B7ED-17D62F0F28B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A75A863-CCFC-422C-B7ED-17D62F0F28B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A75A863-CCFC-422C-B7ED-17D62F0F28B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75A863-CCFC-422C-B7ED-17D62F0F28BE}"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071D2E5-D4CF-4A9F-8DC8-2872E6DC7285}" type="datetimeFigureOut">
              <a:rPr lang="ru-RU" smtClean="0"/>
              <a:pPr/>
              <a:t>07.04.2021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A75A863-CCFC-422C-B7ED-17D62F0F28BE}" type="slidenum">
              <a:rPr lang="ru-RU" smtClean="0"/>
              <a:pPr/>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smtClean="0"/>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9071D2E5-D4CF-4A9F-8DC8-2872E6DC7285}" type="datetimeFigureOut">
              <a:rPr lang="ru-RU" smtClean="0"/>
              <a:pPr/>
              <a:t>07.04.2021</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9A75A863-CCFC-422C-B7ED-17D62F0F28BE}" type="slidenum">
              <a:rPr lang="ru-RU" smtClean="0"/>
              <a:pPr/>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001156" cy="1881328"/>
          </a:xfrm>
        </p:spPr>
        <p:txBody>
          <a:bodyPr/>
          <a:lstStyle/>
          <a:p>
            <a:pPr algn="ctr"/>
            <a:r>
              <a:rPr lang="ru-RU" sz="1000" b="1" dirty="0" smtClean="0">
                <a:latin typeface="Times New Roman" pitchFamily="18" charset="0"/>
                <a:cs typeface="Times New Roman" pitchFamily="18" charset="0"/>
              </a:rPr>
              <a:t>Муниципальное бюджетное общеобразовательное учреждение</a:t>
            </a:r>
            <a:r>
              <a:rPr lang="ru-RU" sz="1000" dirty="0" smtClean="0">
                <a:latin typeface="Times New Roman" pitchFamily="18" charset="0"/>
                <a:cs typeface="Times New Roman" pitchFamily="18" charset="0"/>
              </a:rPr>
              <a:t/>
            </a:r>
            <a:br>
              <a:rPr lang="ru-RU" sz="1000" dirty="0" smtClean="0">
                <a:latin typeface="Times New Roman" pitchFamily="18" charset="0"/>
                <a:cs typeface="Times New Roman" pitchFamily="18" charset="0"/>
              </a:rPr>
            </a:br>
            <a:r>
              <a:rPr lang="ru-RU" sz="1000" b="1" dirty="0" smtClean="0">
                <a:latin typeface="Times New Roman" pitchFamily="18" charset="0"/>
                <a:cs typeface="Times New Roman" pitchFamily="18" charset="0"/>
              </a:rPr>
              <a:t>«Кадетская средняя общеобразовательная школа № 2 </a:t>
            </a:r>
            <a:r>
              <a:rPr lang="ru-RU" sz="1000" dirty="0" smtClean="0">
                <a:latin typeface="Times New Roman" pitchFamily="18" charset="0"/>
                <a:cs typeface="Times New Roman" pitchFamily="18" charset="0"/>
              </a:rPr>
              <a:t/>
            </a:r>
            <a:br>
              <a:rPr lang="ru-RU" sz="1000" dirty="0" smtClean="0">
                <a:latin typeface="Times New Roman" pitchFamily="18" charset="0"/>
                <a:cs typeface="Times New Roman" pitchFamily="18" charset="0"/>
              </a:rPr>
            </a:br>
            <a:r>
              <a:rPr lang="ru-RU" sz="1000" b="1" dirty="0" smtClean="0">
                <a:latin typeface="Times New Roman" pitchFamily="18" charset="0"/>
                <a:cs typeface="Times New Roman" pitchFamily="18" charset="0"/>
              </a:rPr>
              <a:t>имени Героя Советского Союза </a:t>
            </a:r>
            <a:r>
              <a:rPr lang="ru-RU" sz="1000" dirty="0" smtClean="0">
                <a:latin typeface="Times New Roman" pitchFamily="18" charset="0"/>
                <a:cs typeface="Times New Roman" pitchFamily="18" charset="0"/>
              </a:rPr>
              <a:t/>
            </a:r>
            <a:br>
              <a:rPr lang="ru-RU" sz="1000" dirty="0" smtClean="0">
                <a:latin typeface="Times New Roman" pitchFamily="18" charset="0"/>
                <a:cs typeface="Times New Roman" pitchFamily="18" charset="0"/>
              </a:rPr>
            </a:br>
            <a:r>
              <a:rPr lang="ru-RU" sz="1000" b="1" dirty="0" smtClean="0">
                <a:latin typeface="Times New Roman" pitchFamily="18" charset="0"/>
                <a:cs typeface="Times New Roman" pitchFamily="18" charset="0"/>
              </a:rPr>
              <a:t>Матвея Степановича Батракова»</a:t>
            </a:r>
            <a:r>
              <a:rPr lang="ru-RU" sz="1000" dirty="0" smtClean="0">
                <a:latin typeface="Times New Roman" pitchFamily="18" charset="0"/>
                <a:cs typeface="Times New Roman" pitchFamily="18" charset="0"/>
              </a:rPr>
              <a:t/>
            </a:r>
            <a:br>
              <a:rPr lang="ru-RU" sz="1000" dirty="0" smtClean="0">
                <a:latin typeface="Times New Roman" pitchFamily="18" charset="0"/>
                <a:cs typeface="Times New Roman" pitchFamily="18" charset="0"/>
              </a:rPr>
            </a:br>
            <a:r>
              <a:rPr lang="ru-RU" sz="1000" b="1" dirty="0" smtClean="0">
                <a:latin typeface="Times New Roman" pitchFamily="18" charset="0"/>
                <a:cs typeface="Times New Roman" pitchFamily="18" charset="0"/>
              </a:rPr>
              <a:t>г. Рубцовска Алтайского края</a:t>
            </a:r>
            <a:r>
              <a:rPr lang="ru-RU" sz="1000" dirty="0" smtClean="0">
                <a:latin typeface="Times New Roman" pitchFamily="18" charset="0"/>
                <a:cs typeface="Times New Roman" pitchFamily="18" charset="0"/>
              </a:rPr>
              <a:t/>
            </a:r>
            <a:br>
              <a:rPr lang="ru-RU" sz="1000" dirty="0" smtClean="0">
                <a:latin typeface="Times New Roman" pitchFamily="18" charset="0"/>
                <a:cs typeface="Times New Roman" pitchFamily="18" charset="0"/>
              </a:rPr>
            </a:br>
            <a:r>
              <a:rPr lang="ru-RU" sz="1000" dirty="0" smtClean="0">
                <a:latin typeface="Times New Roman" pitchFamily="18" charset="0"/>
                <a:cs typeface="Times New Roman" pitchFamily="18" charset="0"/>
              </a:rPr>
              <a:t>658204, г. Рубцовск, ул. Комсомольская, 21, </a:t>
            </a:r>
            <a:br>
              <a:rPr lang="ru-RU" sz="1000" dirty="0" smtClean="0">
                <a:latin typeface="Times New Roman" pitchFamily="18" charset="0"/>
                <a:cs typeface="Times New Roman" pitchFamily="18" charset="0"/>
              </a:rPr>
            </a:br>
            <a:r>
              <a:rPr lang="ru-RU" sz="1000" dirty="0" smtClean="0">
                <a:latin typeface="Times New Roman" pitchFamily="18" charset="0"/>
                <a:cs typeface="Times New Roman" pitchFamily="18" charset="0"/>
              </a:rPr>
              <a:t>тел. 5-06-82; 5-07-99,  тел/факс: 8 (385-57) 5-06-82, </a:t>
            </a:r>
            <a:r>
              <a:rPr lang="en-US" sz="1000" dirty="0" smtClean="0">
                <a:latin typeface="Times New Roman" pitchFamily="18" charset="0"/>
                <a:cs typeface="Times New Roman" pitchFamily="18" charset="0"/>
              </a:rPr>
              <a:t>e</a:t>
            </a:r>
            <a:r>
              <a:rPr lang="ru-RU" sz="1000" dirty="0" smtClean="0">
                <a:latin typeface="Times New Roman" pitchFamily="18" charset="0"/>
                <a:cs typeface="Times New Roman" pitchFamily="18" charset="0"/>
              </a:rPr>
              <a:t>-</a:t>
            </a:r>
            <a:r>
              <a:rPr lang="en-US" sz="1000" dirty="0" smtClean="0">
                <a:latin typeface="Times New Roman" pitchFamily="18" charset="0"/>
                <a:cs typeface="Times New Roman" pitchFamily="18" charset="0"/>
              </a:rPr>
              <a:t>mail</a:t>
            </a:r>
            <a:r>
              <a:rPr lang="ru-RU" sz="1000" dirty="0" smtClean="0">
                <a:latin typeface="Times New Roman" pitchFamily="18" charset="0"/>
                <a:cs typeface="Times New Roman" pitchFamily="18" charset="0"/>
              </a:rPr>
              <a:t>: </a:t>
            </a:r>
            <a:r>
              <a:rPr lang="en-US" sz="1000" dirty="0" err="1" smtClean="0">
                <a:latin typeface="Times New Roman" pitchFamily="18" charset="0"/>
                <a:cs typeface="Times New Roman" pitchFamily="18" charset="0"/>
              </a:rPr>
              <a:t>kadet</a:t>
            </a:r>
            <a:r>
              <a:rPr lang="ru-RU" sz="1000" dirty="0" smtClean="0">
                <a:latin typeface="Times New Roman" pitchFamily="18" charset="0"/>
                <a:cs typeface="Times New Roman" pitchFamily="18" charset="0"/>
              </a:rPr>
              <a:t>2@</a:t>
            </a:r>
            <a:r>
              <a:rPr lang="en-US" sz="1000" dirty="0" err="1" smtClean="0">
                <a:latin typeface="Times New Roman" pitchFamily="18" charset="0"/>
                <a:cs typeface="Times New Roman" pitchFamily="18" charset="0"/>
              </a:rPr>
              <a:t>bk</a:t>
            </a:r>
            <a:r>
              <a:rPr lang="ru-RU" sz="1000" dirty="0" smtClean="0">
                <a:latin typeface="Times New Roman" pitchFamily="18" charset="0"/>
                <a:cs typeface="Times New Roman" pitchFamily="18" charset="0"/>
              </a:rPr>
              <a:t>.</a:t>
            </a:r>
            <a:r>
              <a:rPr lang="en-US" sz="1000" dirty="0" err="1" smtClean="0">
                <a:latin typeface="Times New Roman" pitchFamily="18" charset="0"/>
                <a:cs typeface="Times New Roman" pitchFamily="18" charset="0"/>
              </a:rPr>
              <a:t>ru</a:t>
            </a:r>
            <a:r>
              <a:rPr lang="ru-RU" sz="1000" dirty="0" smtClean="0">
                <a:latin typeface="Times New Roman" pitchFamily="18" charset="0"/>
                <a:cs typeface="Times New Roman" pitchFamily="18" charset="0"/>
              </a:rPr>
              <a:t/>
            </a:r>
            <a:br>
              <a:rPr lang="ru-RU" sz="1000" dirty="0" smtClean="0">
                <a:latin typeface="Times New Roman" pitchFamily="18" charset="0"/>
                <a:cs typeface="Times New Roman" pitchFamily="18" charset="0"/>
              </a:rPr>
            </a:br>
            <a:endParaRPr lang="ru-RU" sz="1000" b="1" dirty="0">
              <a:solidFill>
                <a:srgbClr val="FF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0" y="2357430"/>
            <a:ext cx="8929718" cy="4286280"/>
          </a:xfrm>
        </p:spPr>
        <p:txBody>
          <a:bodyPr>
            <a:normAutofit/>
          </a:bodyPr>
          <a:lstStyle/>
          <a:p>
            <a:pPr algn="ctr"/>
            <a:r>
              <a:rPr lang="ru-RU" dirty="0" smtClean="0">
                <a:solidFill>
                  <a:srgbClr val="00B050"/>
                </a:solidFill>
                <a:latin typeface="Times New Roman" pitchFamily="18" charset="0"/>
                <a:cs typeface="Times New Roman" pitchFamily="18" charset="0"/>
              </a:rPr>
              <a:t>Информационно-исследовательский  проект по экологии</a:t>
            </a:r>
          </a:p>
          <a:p>
            <a:pPr algn="ctr"/>
            <a:r>
              <a:rPr lang="ru-RU" dirty="0" smtClean="0">
                <a:solidFill>
                  <a:srgbClr val="00B050"/>
                </a:solidFill>
                <a:latin typeface="Times New Roman" pitchFamily="18" charset="0"/>
                <a:cs typeface="Times New Roman" pitchFamily="18" charset="0"/>
              </a:rPr>
              <a:t>«Лучок здоровячек» </a:t>
            </a:r>
          </a:p>
          <a:p>
            <a:pPr algn="ctr"/>
            <a:r>
              <a:rPr lang="ru-RU" dirty="0" smtClean="0">
                <a:solidFill>
                  <a:srgbClr val="00B050"/>
                </a:solidFill>
                <a:latin typeface="Times New Roman" pitchFamily="18" charset="0"/>
                <a:cs typeface="Times New Roman" pitchFamily="18" charset="0"/>
              </a:rPr>
              <a:t>в средней группе «Садко».</a:t>
            </a:r>
          </a:p>
          <a:p>
            <a:pPr algn="ctr"/>
            <a:r>
              <a:rPr lang="ru-RU" dirty="0" smtClean="0">
                <a:solidFill>
                  <a:srgbClr val="00B050"/>
                </a:solidFill>
                <a:latin typeface="Times New Roman" pitchFamily="18" charset="0"/>
                <a:cs typeface="Times New Roman" pitchFamily="18" charset="0"/>
              </a:rPr>
              <a:t> </a:t>
            </a:r>
          </a:p>
          <a:p>
            <a:pPr algn="ctr"/>
            <a:r>
              <a:rPr lang="ru-RU" dirty="0" smtClean="0">
                <a:solidFill>
                  <a:srgbClr val="00B050"/>
                </a:solidFill>
                <a:latin typeface="Times New Roman" pitchFamily="18" charset="0"/>
                <a:cs typeface="Times New Roman" pitchFamily="18" charset="0"/>
              </a:rPr>
              <a:t> </a:t>
            </a:r>
          </a:p>
          <a:p>
            <a:pPr algn="ctr"/>
            <a:endParaRPr lang="ru-RU" dirty="0" smtClean="0">
              <a:solidFill>
                <a:srgbClr val="00B050"/>
              </a:solidFill>
              <a:latin typeface="Times New Roman" pitchFamily="18" charset="0"/>
              <a:cs typeface="Times New Roman" pitchFamily="18" charset="0"/>
            </a:endParaRPr>
          </a:p>
          <a:p>
            <a:pPr algn="ctr"/>
            <a:endParaRPr lang="ru-RU" dirty="0" smtClean="0">
              <a:solidFill>
                <a:srgbClr val="00B050"/>
              </a:solidFill>
              <a:latin typeface="Times New Roman" pitchFamily="18" charset="0"/>
              <a:cs typeface="Times New Roman" pitchFamily="18" charset="0"/>
            </a:endParaRPr>
          </a:p>
          <a:p>
            <a:pPr algn="r"/>
            <a:r>
              <a:rPr lang="ru-RU" sz="1300" dirty="0" smtClean="0">
                <a:solidFill>
                  <a:schemeClr val="tx1"/>
                </a:solidFill>
                <a:latin typeface="Times New Roman" pitchFamily="18" charset="0"/>
                <a:cs typeface="Times New Roman" pitchFamily="18" charset="0"/>
              </a:rPr>
              <a:t>Выполнила </a:t>
            </a:r>
            <a:endParaRPr lang="ru-RU" sz="1300" dirty="0" smtClean="0">
              <a:solidFill>
                <a:schemeClr val="tx1"/>
              </a:solidFill>
              <a:latin typeface="Times New Roman" pitchFamily="18" charset="0"/>
              <a:cs typeface="Times New Roman" pitchFamily="18" charset="0"/>
            </a:endParaRPr>
          </a:p>
          <a:p>
            <a:pPr algn="r"/>
            <a:r>
              <a:rPr lang="ru-RU" sz="1300" dirty="0" smtClean="0">
                <a:solidFill>
                  <a:schemeClr val="tx1"/>
                </a:solidFill>
                <a:latin typeface="Times New Roman" pitchFamily="18" charset="0"/>
                <a:cs typeface="Times New Roman" pitchFamily="18" charset="0"/>
              </a:rPr>
              <a:t>воспитатель</a:t>
            </a:r>
            <a:r>
              <a:rPr lang="ru-RU" sz="1300" dirty="0" smtClean="0">
                <a:solidFill>
                  <a:schemeClr val="tx1"/>
                </a:solidFill>
                <a:latin typeface="Times New Roman" pitchFamily="18" charset="0"/>
                <a:cs typeface="Times New Roman" pitchFamily="18" charset="0"/>
              </a:rPr>
              <a:t>: Чичмарева Елена </a:t>
            </a:r>
            <a:r>
              <a:rPr lang="ru-RU" sz="1300" dirty="0" smtClean="0">
                <a:solidFill>
                  <a:schemeClr val="tx1"/>
                </a:solidFill>
                <a:latin typeface="Times New Roman" pitchFamily="18" charset="0"/>
                <a:cs typeface="Times New Roman" pitchFamily="18" charset="0"/>
              </a:rPr>
              <a:t>Николаевна</a:t>
            </a:r>
            <a:endParaRPr lang="ru-RU" sz="1300" dirty="0" smtClean="0">
              <a:solidFill>
                <a:schemeClr val="tx1"/>
              </a:solidFill>
              <a:latin typeface="Times New Roman" pitchFamily="18" charset="0"/>
              <a:cs typeface="Times New Roman" pitchFamily="18" charset="0"/>
            </a:endParaRPr>
          </a:p>
        </p:txBody>
      </p:sp>
      <p:pic>
        <p:nvPicPr>
          <p:cNvPr id="9" name="Рисунок 8" descr="23470623"/>
          <p:cNvPicPr/>
          <p:nvPr/>
        </p:nvPicPr>
        <p:blipFill>
          <a:blip r:embed="rId3" cstate="print"/>
          <a:srcRect/>
          <a:stretch>
            <a:fillRect/>
          </a:stretch>
        </p:blipFill>
        <p:spPr bwMode="auto">
          <a:xfrm>
            <a:off x="357158" y="2714620"/>
            <a:ext cx="2604977" cy="3561907"/>
          </a:xfrm>
          <a:prstGeom prst="rect">
            <a:avLst/>
          </a:prstGeom>
          <a:noFill/>
        </p:spPr>
      </p:pic>
    </p:spTree>
    <p:extLst>
      <p:ext uri="{BB962C8B-B14F-4D97-AF65-F5344CB8AC3E}">
        <p14:creationId xmlns:p14="http://schemas.microsoft.com/office/powerpoint/2010/main" xmlns="" val="1471760952"/>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2718"/>
            <a:ext cx="5996880" cy="2916242"/>
          </a:xfrm>
        </p:spPr>
        <p:txBody>
          <a:bodyPr>
            <a:noAutofit/>
          </a:bodyPr>
          <a:lstStyle/>
          <a:p>
            <a:pPr>
              <a:lnSpc>
                <a:spcPct val="200000"/>
              </a:lnSpc>
            </a:pPr>
            <a:r>
              <a:rPr lang="ru-RU" sz="1600" b="1" dirty="0">
                <a:solidFill>
                  <a:schemeClr val="accent6">
                    <a:lumMod val="50000"/>
                  </a:schemeClr>
                </a:solidFill>
                <a:latin typeface="Times New Roman" panose="02020603050405020304" pitchFamily="18" charset="0"/>
                <a:cs typeface="Times New Roman" panose="02020603050405020304" pitchFamily="18" charset="0"/>
              </a:rPr>
              <a:t>Пословицы о луке</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solidFill>
                  <a:srgbClr val="00B050"/>
                </a:solidFill>
                <a:latin typeface="Times New Roman" panose="02020603050405020304" pitchFamily="18" charset="0"/>
                <a:cs typeface="Times New Roman" panose="02020603050405020304" pitchFamily="18" charset="0"/>
              </a:rPr>
              <a:t>Лук </a:t>
            </a:r>
            <a:r>
              <a:rPr lang="ru-RU" sz="1600" dirty="0">
                <a:solidFill>
                  <a:srgbClr val="00B050"/>
                </a:solidFill>
                <a:latin typeface="Times New Roman" panose="02020603050405020304" pitchFamily="18" charset="0"/>
                <a:cs typeface="Times New Roman" panose="02020603050405020304" pitchFamily="18" charset="0"/>
              </a:rPr>
              <a:t>от семи недугов лечит.</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Ешь лук -чаще зубы </a:t>
            </a:r>
            <a:r>
              <a:rPr lang="ru-RU" sz="1600" dirty="0" smtClean="0">
                <a:solidFill>
                  <a:srgbClr val="00B050"/>
                </a:solidFill>
                <a:latin typeface="Times New Roman" panose="02020603050405020304" pitchFamily="18" charset="0"/>
                <a:cs typeface="Times New Roman" panose="02020603050405020304" pitchFamily="18" charset="0"/>
              </a:rPr>
              <a:t>будут.</a:t>
            </a: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Лук и мёд кашель быстро уйдёт..</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Лук с чесноком- родные братья.</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Лук -добро и в бою и во щах.</a:t>
            </a:r>
          </a:p>
        </p:txBody>
      </p:sp>
      <p:pic>
        <p:nvPicPr>
          <p:cNvPr id="11" name="Объект 6"/>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899592" y="3212976"/>
            <a:ext cx="3114212" cy="3360661"/>
          </a:xfrm>
        </p:spPr>
      </p:pic>
      <p:pic>
        <p:nvPicPr>
          <p:cNvPr id="12" name="Объект 7"/>
          <p:cNvPicPr>
            <a:picLocks noGrp="1" noChangeAspect="1"/>
          </p:cNvPicPr>
          <p:nvPr>
            <p:ph sz="quarter" idx="4294967295"/>
          </p:nvPr>
        </p:nvPicPr>
        <p:blipFill>
          <a:blip r:embed="rId4" cstate="print">
            <a:extLst>
              <a:ext uri="{28A0092B-C50C-407E-A947-70E740481C1C}">
                <a14:useLocalDpi xmlns:a14="http://schemas.microsoft.com/office/drawing/2010/main" xmlns="" val="0"/>
              </a:ext>
            </a:extLst>
          </a:blip>
          <a:stretch>
            <a:fillRect/>
          </a:stretch>
        </p:blipFill>
        <p:spPr>
          <a:xfrm>
            <a:off x="4860032" y="105852"/>
            <a:ext cx="3600400" cy="6467785"/>
          </a:xfrm>
          <a:prstGeom prst="rect">
            <a:avLst/>
          </a:prstGeom>
        </p:spPr>
      </p:pic>
    </p:spTree>
    <p:extLst>
      <p:ext uri="{BB962C8B-B14F-4D97-AF65-F5344CB8AC3E}">
        <p14:creationId xmlns:p14="http://schemas.microsoft.com/office/powerpoint/2010/main" xmlns="" val="3389461432"/>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52718"/>
            <a:ext cx="8784976" cy="5796562"/>
          </a:xfrm>
        </p:spPr>
        <p:txBody>
          <a:bodyPr>
            <a:normAutofit/>
          </a:bodyPr>
          <a:lstStyle/>
          <a:p>
            <a:pPr algn="ctr">
              <a:lnSpc>
                <a:spcPct val="150000"/>
              </a:lnSpc>
            </a:pPr>
            <a:r>
              <a:rPr lang="ru-RU" sz="1600" b="1" dirty="0">
                <a:solidFill>
                  <a:schemeClr val="accent6">
                    <a:lumMod val="50000"/>
                  </a:schemeClr>
                </a:solidFill>
                <a:latin typeface="Times New Roman" panose="02020603050405020304" pitchFamily="18" charset="0"/>
                <a:cs typeface="Times New Roman" panose="02020603050405020304" pitchFamily="18" charset="0"/>
              </a:rPr>
              <a:t>Экологическая игра </a:t>
            </a:r>
            <a:r>
              <a:rPr lang="ru-RU" sz="1600" b="1" dirty="0">
                <a:solidFill>
                  <a:srgbClr val="00B050"/>
                </a:solidFill>
                <a:latin typeface="Times New Roman" panose="02020603050405020304" pitchFamily="18" charset="0"/>
                <a:cs typeface="Times New Roman" panose="02020603050405020304" pitchFamily="18" charset="0"/>
              </a:rPr>
              <a:t>   </a:t>
            </a:r>
            <a:br>
              <a:rPr lang="ru-RU" sz="1600" b="1" dirty="0">
                <a:solidFill>
                  <a:srgbClr val="00B050"/>
                </a:solidFill>
                <a:latin typeface="Times New Roman" panose="02020603050405020304" pitchFamily="18" charset="0"/>
                <a:cs typeface="Times New Roman" panose="02020603050405020304" pitchFamily="18" charset="0"/>
              </a:rPr>
            </a:br>
            <a:r>
              <a:rPr lang="ru-RU" sz="1600" b="1" dirty="0" smtClean="0">
                <a:solidFill>
                  <a:srgbClr val="00B050"/>
                </a:solidFill>
                <a:latin typeface="Times New Roman" panose="02020603050405020304" pitchFamily="18" charset="0"/>
                <a:cs typeface="Times New Roman" panose="02020603050405020304" pitchFamily="18" charset="0"/>
              </a:rPr>
              <a:t>«Угадай</a:t>
            </a:r>
            <a:r>
              <a:rPr lang="ru-RU" sz="1600" b="1" dirty="0">
                <a:solidFill>
                  <a:srgbClr val="00B050"/>
                </a:solidFill>
                <a:latin typeface="Times New Roman" panose="02020603050405020304" pitchFamily="18" charset="0"/>
                <a:cs typeface="Times New Roman" panose="02020603050405020304" pitchFamily="18" charset="0"/>
              </a:rPr>
              <a:t>, что в мешочке</a:t>
            </a:r>
            <a:r>
              <a:rPr lang="ru-RU" sz="1600" b="1" dirty="0" smtClean="0">
                <a:solidFill>
                  <a:srgbClr val="00B050"/>
                </a:solidFill>
                <a:latin typeface="Times New Roman" panose="02020603050405020304" pitchFamily="18" charset="0"/>
                <a:cs typeface="Times New Roman" panose="02020603050405020304" pitchFamily="18" charset="0"/>
              </a:rPr>
              <a:t>?»</a:t>
            </a:r>
            <a:br>
              <a:rPr lang="ru-RU" sz="1600" b="1" dirty="0" smtClean="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i="1" dirty="0" err="1">
                <a:solidFill>
                  <a:schemeClr val="accent6">
                    <a:lumMod val="50000"/>
                  </a:schemeClr>
                </a:solidFill>
                <a:latin typeface="Times New Roman" panose="02020603050405020304" pitchFamily="18" charset="0"/>
                <a:cs typeface="Times New Roman" panose="02020603050405020304" pitchFamily="18" charset="0"/>
              </a:rPr>
              <a:t>Дид</a:t>
            </a:r>
            <a:r>
              <a:rPr lang="ru-RU" sz="1600" i="1" dirty="0">
                <a:solidFill>
                  <a:schemeClr val="accent6">
                    <a:lumMod val="50000"/>
                  </a:schemeClr>
                </a:solidFill>
                <a:latin typeface="Times New Roman" panose="02020603050405020304" pitchFamily="18" charset="0"/>
                <a:cs typeface="Times New Roman" panose="02020603050405020304" pitchFamily="18" charset="0"/>
              </a:rPr>
              <a:t>. задача:</a:t>
            </a:r>
            <a:r>
              <a:rPr lang="ru-RU" sz="1600" b="1" dirty="0">
                <a:solidFill>
                  <a:schemeClr val="accent6">
                    <a:lumMod val="50000"/>
                  </a:schemeClr>
                </a:solidFill>
                <a:latin typeface="Times New Roman" panose="02020603050405020304" pitchFamily="18" charset="0"/>
                <a:cs typeface="Times New Roman" panose="02020603050405020304" pitchFamily="18" charset="0"/>
              </a:rPr>
              <a:t> </a:t>
            </a:r>
            <a:r>
              <a:rPr lang="ru-RU" sz="1600" dirty="0">
                <a:solidFill>
                  <a:srgbClr val="00B050"/>
                </a:solidFill>
                <a:latin typeface="Times New Roman" panose="02020603050405020304" pitchFamily="18" charset="0"/>
                <a:cs typeface="Times New Roman" panose="02020603050405020304" pitchFamily="18" charset="0"/>
              </a:rPr>
              <a:t>учить детей описывать предметы, воспринимаемые на ощупь и угадывать их по характерным признакам.</a:t>
            </a:r>
            <a:br>
              <a:rPr lang="ru-RU" sz="1600" dirty="0">
                <a:solidFill>
                  <a:srgbClr val="00B050"/>
                </a:solidFill>
                <a:latin typeface="Times New Roman" panose="02020603050405020304" pitchFamily="18" charset="0"/>
                <a:cs typeface="Times New Roman" panose="02020603050405020304" pitchFamily="18" charset="0"/>
              </a:rPr>
            </a:br>
            <a:r>
              <a:rPr lang="ru-RU" sz="1600" i="1" dirty="0">
                <a:solidFill>
                  <a:schemeClr val="accent6">
                    <a:lumMod val="50000"/>
                  </a:schemeClr>
                </a:solidFill>
                <a:latin typeface="Times New Roman" panose="02020603050405020304" pitchFamily="18" charset="0"/>
                <a:cs typeface="Times New Roman" panose="02020603050405020304" pitchFamily="18" charset="0"/>
              </a:rPr>
              <a:t>Материалы:</a:t>
            </a:r>
            <a:r>
              <a:rPr lang="ru-RU" sz="1600" b="1" dirty="0">
                <a:solidFill>
                  <a:srgbClr val="00B050"/>
                </a:solidFill>
                <a:latin typeface="Times New Roman" panose="02020603050405020304" pitchFamily="18" charset="0"/>
                <a:cs typeface="Times New Roman" panose="02020603050405020304" pitchFamily="18" charset="0"/>
              </a:rPr>
              <a:t> </a:t>
            </a:r>
            <a:r>
              <a:rPr lang="ru-RU" sz="1600" dirty="0">
                <a:solidFill>
                  <a:srgbClr val="00B050"/>
                </a:solidFill>
                <a:latin typeface="Times New Roman" panose="02020603050405020304" pitchFamily="18" charset="0"/>
                <a:cs typeface="Times New Roman" panose="02020603050405020304" pitchFamily="18" charset="0"/>
              </a:rPr>
              <a:t>овощи и фрукты характерной формы и различной плотности: лук, свекла, помидор, слива, яблоко, груша и </a:t>
            </a:r>
            <a:r>
              <a:rPr lang="ru-RU" sz="1600" dirty="0" err="1">
                <a:solidFill>
                  <a:srgbClr val="00B050"/>
                </a:solidFill>
                <a:latin typeface="Times New Roman" panose="02020603050405020304" pitchFamily="18" charset="0"/>
                <a:cs typeface="Times New Roman" panose="02020603050405020304" pitchFamily="18" charset="0"/>
              </a:rPr>
              <a:t>д.р</a:t>
            </a:r>
            <a:r>
              <a:rPr lang="ru-RU" sz="1600" dirty="0">
                <a:solidFill>
                  <a:srgbClr val="00B050"/>
                </a:solidFill>
                <a:latin typeface="Times New Roman" panose="02020603050405020304" pitchFamily="18" charset="0"/>
                <a:cs typeface="Times New Roman" panose="02020603050405020304" pitchFamily="18" charset="0"/>
              </a:rPr>
              <a:t>.</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Вы знаете, игру «Чудесный мешочек»? играть мы будем сегодня по-иному. Кому я предложу достать из мешочка предмет, ни будет его сразу вытаскивать, а ощупав, сначала назовет его характерные признаки.</a:t>
            </a:r>
            <a:br>
              <a:rPr lang="ru-RU" sz="1600" dirty="0">
                <a:solidFill>
                  <a:srgbClr val="00B050"/>
                </a:solidFill>
                <a:latin typeface="Times New Roman" panose="02020603050405020304" pitchFamily="18" charset="0"/>
                <a:cs typeface="Times New Roman" panose="02020603050405020304" pitchFamily="18" charset="0"/>
              </a:rPr>
            </a:br>
            <a:r>
              <a:rPr lang="ru-RU" sz="1600" b="1" dirty="0" smtClean="0">
                <a:solidFill>
                  <a:srgbClr val="FF0000"/>
                </a:solidFill>
                <a:latin typeface="Times New Roman" panose="02020603050405020304" pitchFamily="18" charset="0"/>
                <a:cs typeface="Times New Roman" panose="02020603050405020304" pitchFamily="18" charset="0"/>
              </a:rPr>
              <a:t/>
            </a:r>
            <a:br>
              <a:rPr lang="ru-RU" sz="1600"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rPr>
              <a:t/>
            </a:r>
            <a:br>
              <a:rPr lang="ru-RU" b="1" dirty="0" smtClean="0">
                <a:solidFill>
                  <a:srgbClr val="FF0000"/>
                </a:solidFill>
              </a:rPr>
            </a:br>
            <a:endParaRPr lang="ru-RU" b="1" dirty="0">
              <a:solidFill>
                <a:srgbClr val="FF0000"/>
              </a:solidFill>
            </a:endParaRPr>
          </a:p>
        </p:txBody>
      </p:sp>
      <p:pic>
        <p:nvPicPr>
          <p:cNvPr id="7170" name="Picture 2" descr="https://storage.xyzw.ru/images/cache/rowimages/37916096-da6e9044-2ee1-4b05-969d-2edc2dc6ca80-f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4077072"/>
            <a:ext cx="2520280" cy="25202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97448671"/>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2718"/>
            <a:ext cx="9036496" cy="1764114"/>
          </a:xfrm>
        </p:spPr>
        <p:txBody>
          <a:bodyPr>
            <a:normAutofit fontScale="90000"/>
          </a:bodyPr>
          <a:lstStyle/>
          <a:p>
            <a:pPr algn="just">
              <a:lnSpc>
                <a:spcPct val="150000"/>
              </a:lnSpc>
            </a:pPr>
            <a:r>
              <a:rPr lang="ru-RU" sz="2200" dirty="0" smtClean="0">
                <a:solidFill>
                  <a:schemeClr val="accent6">
                    <a:lumMod val="50000"/>
                  </a:schemeClr>
                </a:solidFill>
                <a:latin typeface="Times New Roman" panose="02020603050405020304" pitchFamily="18" charset="0"/>
                <a:cs typeface="Times New Roman" panose="02020603050405020304" pitchFamily="18" charset="0"/>
              </a:rPr>
              <a:t>Беседа:</a:t>
            </a:r>
            <a:r>
              <a:rPr lang="ru-RU" sz="2200" dirty="0">
                <a:solidFill>
                  <a:schemeClr val="accent6">
                    <a:lumMod val="50000"/>
                  </a:schemeClr>
                </a:solidFill>
                <a:latin typeface="Times New Roman" panose="02020603050405020304" pitchFamily="18" charset="0"/>
                <a:cs typeface="Times New Roman" panose="02020603050405020304" pitchFamily="18" charset="0"/>
              </a:rPr>
              <a:t> </a:t>
            </a:r>
            <a:r>
              <a:rPr lang="ru-RU" sz="2200" i="1" dirty="0">
                <a:solidFill>
                  <a:srgbClr val="00B050"/>
                </a:solidFill>
                <a:latin typeface="Times New Roman" panose="02020603050405020304" pitchFamily="18" charset="0"/>
                <a:cs typeface="Times New Roman" panose="02020603050405020304" pitchFamily="18" charset="0"/>
              </a:rPr>
              <a:t>«Что нужно для растений?»</a:t>
            </a:r>
            <a:r>
              <a:rPr lang="ru-RU" sz="2200" dirty="0">
                <a:solidFill>
                  <a:schemeClr val="accent6">
                    <a:lumMod val="50000"/>
                  </a:schemeClr>
                </a:solidFill>
                <a:latin typeface="Times New Roman" panose="02020603050405020304" pitchFamily="18" charset="0"/>
                <a:cs typeface="Times New Roman" panose="02020603050405020304" pitchFamily="18" charset="0"/>
              </a:rPr>
              <a:t> и рассматривание </a:t>
            </a:r>
            <a:r>
              <a:rPr lang="ru-RU" sz="2200" dirty="0" smtClean="0">
                <a:solidFill>
                  <a:schemeClr val="accent6">
                    <a:lumMod val="50000"/>
                  </a:schemeClr>
                </a:solidFill>
                <a:latin typeface="Times New Roman" panose="02020603050405020304" pitchFamily="18" charset="0"/>
                <a:cs typeface="Times New Roman" panose="02020603050405020304" pitchFamily="18" charset="0"/>
              </a:rPr>
              <a:t>предметов-помощников.</a:t>
            </a:r>
            <a:r>
              <a:rPr lang="ru-RU" dirty="0"/>
              <a:t/>
            </a:r>
            <a:br>
              <a:rPr lang="ru-RU" dirty="0"/>
            </a:br>
            <a:r>
              <a:rPr lang="ru-RU" b="1" dirty="0" smtClean="0">
                <a:solidFill>
                  <a:srgbClr val="FF0000"/>
                </a:solidFill>
              </a:rPr>
              <a:t> </a:t>
            </a:r>
            <a:endParaRPr lang="ru-RU" b="1" dirty="0">
              <a:solidFill>
                <a:srgbClr val="FF0000"/>
              </a:solidFill>
            </a:endParaRPr>
          </a:p>
        </p:txBody>
      </p:sp>
      <p:pic>
        <p:nvPicPr>
          <p:cNvPr id="1026" name="Picture 2" descr="https://botana.biz/prepod/_bloks/pic/hqpwfxb-0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836712"/>
            <a:ext cx="2160240" cy="216024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taldom-ds8.edumsko.ru/uploads/34200/34169/section/728816/kap.jpg?152839012815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97002" y="1422971"/>
            <a:ext cx="2067843" cy="206784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region.center/source/TULA/2018/08/iStock-172858798-1024x68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V="1">
            <a:off x="5796136" y="1169648"/>
            <a:ext cx="2785492" cy="1856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32" name="Picture 8" descr="https://www.pchelenok.com/pics/big/1C/120091101DSC04846.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379" y="3491202"/>
            <a:ext cx="2652537" cy="2122030"/>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deshevobaza.ru/9735-1-home_default/%D0%93%D1%80%D0%B0%D0%B1%D0%BB%D0%B8-%D1%81%D0%B0%D0%B4%D0%BE%D0%B2%D1%8B%D0%B5-lux-5-%D0%B7%D1%83%D0%B1%D1%86%D0%BE%D0%B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83768" y="4569263"/>
            <a:ext cx="1938348" cy="1938348"/>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s://stroypark.su/sites/default/files/74633_0.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178079" y="3573016"/>
            <a:ext cx="2452325" cy="1341290"/>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s://rulend.ru/images/products/86/39/19/8639193_0.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372665" y="4697073"/>
            <a:ext cx="1910308" cy="19103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53621968"/>
      </p:ext>
    </p:extLst>
  </p:cSld>
  <p:clrMapOvr>
    <a:masterClrMapping/>
  </p:clrMapOvr>
  <p:transition spd="slow">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404664"/>
            <a:ext cx="8820472" cy="4062651"/>
          </a:xfrm>
          <a:prstGeom prst="rect">
            <a:avLst/>
          </a:prstGeom>
        </p:spPr>
        <p:txBody>
          <a:bodyPr wrap="square">
            <a:spAutoFit/>
          </a:bodyPr>
          <a:lstStyle/>
          <a:p>
            <a:pPr algn="ctr">
              <a:lnSpc>
                <a:spcPct val="150000"/>
              </a:lnSpc>
              <a:spcAft>
                <a:spcPts val="0"/>
              </a:spcAft>
            </a:pPr>
            <a:r>
              <a:rPr lang="ru-RU"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Реализация</a:t>
            </a:r>
            <a:r>
              <a:rPr lang="ru-RU"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проекта</a:t>
            </a:r>
            <a:endParaRPr lang="ru-RU"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ru-RU"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Непосредственно-организованная деятельность:</a:t>
            </a:r>
            <a:r>
              <a:rPr lang="ru-RU"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«Лук наш хороший друг</a:t>
            </a:r>
            <a:r>
              <a:rPr lang="ru-RU" i="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i="1"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50000"/>
              </a:lnSpc>
              <a:spcAft>
                <a:spcPts val="0"/>
              </a:spcAft>
            </a:pPr>
            <a:endParaRPr lang="ru-RU" i="1" dirty="0">
              <a:solidFill>
                <a:srgbClr val="11111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ru-RU" b="1" dirty="0">
                <a:solidFill>
                  <a:schemeClr val="accent6">
                    <a:lumMod val="50000"/>
                  </a:schemeClr>
                </a:solidFill>
                <a:latin typeface="Times New Roman" panose="02020603050405020304" pitchFamily="18" charset="0"/>
                <a:cs typeface="Times New Roman" panose="02020603050405020304" pitchFamily="18" charset="0"/>
              </a:rPr>
              <a:t>Конспект занятия в средней группе. Посадка лука</a:t>
            </a:r>
            <a:r>
              <a:rPr lang="ru-RU" b="1"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lnSpc>
                <a:spcPct val="150000"/>
              </a:lnSpc>
            </a:pPr>
            <a:r>
              <a:rPr lang="ru-RU" b="1" dirty="0">
                <a:solidFill>
                  <a:schemeClr val="accent6">
                    <a:lumMod val="50000"/>
                  </a:schemeClr>
                </a:solidFill>
                <a:latin typeface="Times New Roman" panose="02020603050405020304" pitchFamily="18" charset="0"/>
                <a:cs typeface="Times New Roman" panose="02020603050405020304" pitchFamily="18" charset="0"/>
              </a:rPr>
              <a:t>Программное содержание</a:t>
            </a:r>
            <a:r>
              <a:rPr lang="ru-RU" dirty="0">
                <a:solidFill>
                  <a:schemeClr val="accent6">
                    <a:lumMod val="50000"/>
                  </a:schemeClr>
                </a:solidFill>
                <a:latin typeface="Times New Roman" panose="02020603050405020304" pitchFamily="18" charset="0"/>
                <a:cs typeface="Times New Roman" panose="02020603050405020304" pitchFamily="18" charset="0"/>
              </a:rPr>
              <a:t>. </a:t>
            </a:r>
            <a:r>
              <a:rPr lang="ru-RU" dirty="0">
                <a:solidFill>
                  <a:srgbClr val="00B050"/>
                </a:solidFill>
                <a:latin typeface="Times New Roman" panose="02020603050405020304" pitchFamily="18" charset="0"/>
                <a:cs typeface="Times New Roman" panose="02020603050405020304" pitchFamily="18" charset="0"/>
              </a:rPr>
              <a:t>Познакомить детей со свойствами лука: круглый, твердый, горький, заставляет плакать. Сообщить, что из него можно вырастить зеленый лук, очень полезный и витаминный. Учить детей сажать луковицы в землю.</a:t>
            </a:r>
            <a:br>
              <a:rPr lang="ru-RU" dirty="0">
                <a:solidFill>
                  <a:srgbClr val="00B050"/>
                </a:solidFill>
                <a:latin typeface="Times New Roman" panose="02020603050405020304" pitchFamily="18" charset="0"/>
                <a:cs typeface="Times New Roman" panose="02020603050405020304" pitchFamily="18" charset="0"/>
              </a:rPr>
            </a:br>
            <a:r>
              <a:rPr lang="ru-RU" dirty="0">
                <a:solidFill>
                  <a:srgbClr val="00B050"/>
                </a:solidFill>
                <a:latin typeface="Times New Roman" panose="02020603050405020304" pitchFamily="18" charset="0"/>
                <a:cs typeface="Times New Roman" panose="02020603050405020304" pitchFamily="18" charset="0"/>
              </a:rPr>
              <a:t>Для роста зелени нужна вода.</a:t>
            </a:r>
          </a:p>
          <a:p>
            <a:pPr algn="just">
              <a:lnSpc>
                <a:spcPct val="150000"/>
              </a:lnSpc>
            </a:pPr>
            <a:r>
              <a:rPr lang="ru-RU" b="1" dirty="0">
                <a:solidFill>
                  <a:schemeClr val="accent6">
                    <a:lumMod val="50000"/>
                  </a:schemeClr>
                </a:solidFill>
                <a:latin typeface="Times New Roman" panose="02020603050405020304" pitchFamily="18" charset="0"/>
                <a:cs typeface="Times New Roman" panose="02020603050405020304" pitchFamily="18" charset="0"/>
              </a:rPr>
              <a:t>Материал для занятия</a:t>
            </a:r>
            <a:r>
              <a:rPr lang="ru-RU" dirty="0">
                <a:solidFill>
                  <a:schemeClr val="accent6">
                    <a:lumMod val="50000"/>
                  </a:schemeClr>
                </a:solidFill>
                <a:latin typeface="Times New Roman" panose="02020603050405020304" pitchFamily="18" charset="0"/>
                <a:cs typeface="Times New Roman" panose="02020603050405020304" pitchFamily="18" charset="0"/>
              </a:rPr>
              <a:t>: </a:t>
            </a:r>
            <a:r>
              <a:rPr lang="ru-RU" dirty="0">
                <a:solidFill>
                  <a:srgbClr val="00B050"/>
                </a:solidFill>
                <a:latin typeface="Times New Roman" panose="02020603050405020304" pitchFamily="18" charset="0"/>
                <a:cs typeface="Times New Roman" panose="02020603050405020304" pitchFamily="18" charset="0"/>
              </a:rPr>
              <a:t>луковицы, ящик с землей, </a:t>
            </a:r>
            <a:r>
              <a:rPr lang="ru-RU" dirty="0" smtClean="0">
                <a:solidFill>
                  <a:srgbClr val="00B050"/>
                </a:solidFill>
                <a:latin typeface="Times New Roman" panose="02020603050405020304" pitchFamily="18" charset="0"/>
                <a:cs typeface="Times New Roman" panose="02020603050405020304" pitchFamily="18" charset="0"/>
              </a:rPr>
              <a:t>совочек, </a:t>
            </a:r>
            <a:r>
              <a:rPr lang="ru-RU" dirty="0">
                <a:solidFill>
                  <a:srgbClr val="00B050"/>
                </a:solidFill>
                <a:latin typeface="Times New Roman" panose="02020603050405020304" pitchFamily="18" charset="0"/>
                <a:cs typeface="Times New Roman" panose="02020603050405020304" pitchFamily="18" charset="0"/>
              </a:rPr>
              <a:t>лейка с водой.</a:t>
            </a:r>
          </a:p>
          <a:p>
            <a:pPr algn="ctr">
              <a:lnSpc>
                <a:spcPct val="150000"/>
              </a:lnSpc>
              <a:spcAft>
                <a:spcPts val="0"/>
              </a:spcAft>
            </a:pP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18" name="Picture 2" descr="https://png.pngtree.com/element_origin_min_pic/17/02/27/201076f55bcd9075cff5d411156410d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176" y="4149080"/>
            <a:ext cx="2520280" cy="25241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4037866"/>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728100" y="1974039"/>
            <a:ext cx="4149082" cy="2333859"/>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47864" y="149423"/>
            <a:ext cx="4828028" cy="271576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15816" y="3573016"/>
            <a:ext cx="5376597" cy="302433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42844" y="214290"/>
            <a:ext cx="3071834" cy="461665"/>
          </a:xfrm>
          <a:prstGeom prst="rect">
            <a:avLst/>
          </a:prstGeom>
          <a:noFill/>
        </p:spPr>
        <p:txBody>
          <a:bodyPr wrap="square" rtlCol="0">
            <a:spAutoFit/>
          </a:bodyPr>
          <a:lstStyle/>
          <a:p>
            <a:r>
              <a:rPr lang="ru-RU" sz="2400" dirty="0" smtClean="0">
                <a:solidFill>
                  <a:srgbClr val="00B050"/>
                </a:solidFill>
                <a:latin typeface="Times New Roman" pitchFamily="18" charset="0"/>
                <a:cs typeface="Times New Roman" pitchFamily="18" charset="0"/>
              </a:rPr>
              <a:t>Посадили мы лучок!</a:t>
            </a:r>
            <a:endParaRPr lang="ru-RU" sz="24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671285163"/>
      </p:ext>
    </p:extLst>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4753" y="260648"/>
            <a:ext cx="4154594" cy="2336959"/>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4008" y="980728"/>
            <a:ext cx="4160462" cy="2340260"/>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4753" y="3573016"/>
            <a:ext cx="4032449" cy="2268252"/>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44008" y="4077072"/>
            <a:ext cx="4110203" cy="2311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495651274"/>
      </p:ext>
    </p:extLst>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9512" y="402128"/>
            <a:ext cx="4104456" cy="2308757"/>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4008" y="442633"/>
            <a:ext cx="4032448" cy="226825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59632" y="2924944"/>
            <a:ext cx="6525019" cy="3670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725142454"/>
      </p:ext>
    </p:extLst>
  </p:cSld>
  <p:clrMapOvr>
    <a:masterClrMapping/>
  </p:clrMapOvr>
  <p:transition>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SC_0655.JPG"/>
          <p:cNvPicPr>
            <a:picLocks noChangeAspect="1"/>
          </p:cNvPicPr>
          <p:nvPr/>
        </p:nvPicPr>
        <p:blipFill>
          <a:blip r:embed="rId2" cstate="print"/>
          <a:stretch>
            <a:fillRect/>
          </a:stretch>
        </p:blipFill>
        <p:spPr>
          <a:xfrm>
            <a:off x="142844" y="214290"/>
            <a:ext cx="4000528" cy="2250297"/>
          </a:xfrm>
          <a:prstGeom prst="rect">
            <a:avLst/>
          </a:prstGeom>
          <a:ln>
            <a:noFill/>
          </a:ln>
          <a:effectLst>
            <a:outerShdw blurRad="190500" algn="tl" rotWithShape="0">
              <a:srgbClr val="000000">
                <a:alpha val="70000"/>
              </a:srgbClr>
            </a:outerShdw>
          </a:effectLst>
        </p:spPr>
      </p:pic>
      <p:pic>
        <p:nvPicPr>
          <p:cNvPr id="4" name="Рисунок 3" descr="DSC_0656.JPG"/>
          <p:cNvPicPr>
            <a:picLocks noChangeAspect="1"/>
          </p:cNvPicPr>
          <p:nvPr/>
        </p:nvPicPr>
        <p:blipFill>
          <a:blip r:embed="rId3" cstate="print"/>
          <a:stretch>
            <a:fillRect/>
          </a:stretch>
        </p:blipFill>
        <p:spPr>
          <a:xfrm>
            <a:off x="4500562" y="642918"/>
            <a:ext cx="4111654" cy="2312805"/>
          </a:xfrm>
          <a:prstGeom prst="rect">
            <a:avLst/>
          </a:prstGeom>
          <a:ln>
            <a:noFill/>
          </a:ln>
          <a:effectLst>
            <a:outerShdw blurRad="190500" algn="tl" rotWithShape="0">
              <a:srgbClr val="000000">
                <a:alpha val="70000"/>
              </a:srgbClr>
            </a:outerShdw>
          </a:effectLst>
        </p:spPr>
      </p:pic>
      <p:pic>
        <p:nvPicPr>
          <p:cNvPr id="6" name="Рисунок 5" descr="DSC_0659.JPG"/>
          <p:cNvPicPr>
            <a:picLocks noChangeAspect="1"/>
          </p:cNvPicPr>
          <p:nvPr/>
        </p:nvPicPr>
        <p:blipFill>
          <a:blip r:embed="rId4" cstate="print"/>
          <a:stretch>
            <a:fillRect/>
          </a:stretch>
        </p:blipFill>
        <p:spPr>
          <a:xfrm>
            <a:off x="142844" y="3429000"/>
            <a:ext cx="4071966" cy="2290482"/>
          </a:xfrm>
          <a:prstGeom prst="rect">
            <a:avLst/>
          </a:prstGeom>
          <a:ln>
            <a:noFill/>
          </a:ln>
          <a:effectLst>
            <a:outerShdw blurRad="292100" dist="139700" dir="2700000" algn="tl" rotWithShape="0">
              <a:srgbClr val="333333">
                <a:alpha val="65000"/>
              </a:srgbClr>
            </a:outerShdw>
          </a:effectLst>
        </p:spPr>
      </p:pic>
      <p:pic>
        <p:nvPicPr>
          <p:cNvPr id="11" name="Рисунок 10" descr="DSC_0683.JPG"/>
          <p:cNvPicPr>
            <a:picLocks noChangeAspect="1"/>
          </p:cNvPicPr>
          <p:nvPr/>
        </p:nvPicPr>
        <p:blipFill>
          <a:blip r:embed="rId5" cstate="print"/>
          <a:stretch>
            <a:fillRect/>
          </a:stretch>
        </p:blipFill>
        <p:spPr>
          <a:xfrm>
            <a:off x="4429124" y="3857628"/>
            <a:ext cx="4151341" cy="233513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28794" y="0"/>
            <a:ext cx="5038367" cy="584775"/>
          </a:xfrm>
          <a:prstGeom prst="rect">
            <a:avLst/>
          </a:prstGeom>
        </p:spPr>
        <p:txBody>
          <a:bodyPr wrap="none">
            <a:spAutoFit/>
          </a:bodyPr>
          <a:lstStyle/>
          <a:p>
            <a:pPr algn="ctr"/>
            <a:r>
              <a:rPr lang="ru-RU" sz="3200" dirty="0" smtClean="0">
                <a:solidFill>
                  <a:srgbClr val="00B050"/>
                </a:solidFill>
                <a:latin typeface="Times New Roman" pitchFamily="18" charset="0"/>
                <a:cs typeface="Times New Roman" pitchFamily="18" charset="0"/>
              </a:rPr>
              <a:t>Наблюдение за ростом лука</a:t>
            </a:r>
            <a:endParaRPr lang="ru-RU" sz="3200" dirty="0">
              <a:solidFill>
                <a:srgbClr val="00B050"/>
              </a:solidFill>
              <a:latin typeface="Times New Roman" pitchFamily="18" charset="0"/>
              <a:cs typeface="Times New Roman" pitchFamily="18" charset="0"/>
            </a:endParaRPr>
          </a:p>
        </p:txBody>
      </p:sp>
      <p:pic>
        <p:nvPicPr>
          <p:cNvPr id="4" name="Рисунок 3" descr="DSC_0668.JPG"/>
          <p:cNvPicPr>
            <a:picLocks noChangeAspect="1"/>
          </p:cNvPicPr>
          <p:nvPr/>
        </p:nvPicPr>
        <p:blipFill>
          <a:blip r:embed="rId2" cstate="print"/>
          <a:stretch>
            <a:fillRect/>
          </a:stretch>
        </p:blipFill>
        <p:spPr>
          <a:xfrm>
            <a:off x="214282" y="571480"/>
            <a:ext cx="5072098" cy="2853055"/>
          </a:xfrm>
          <a:prstGeom prst="rect">
            <a:avLst/>
          </a:prstGeom>
          <a:ln>
            <a:noFill/>
          </a:ln>
          <a:effectLst>
            <a:outerShdw blurRad="292100" dist="139700" dir="2700000" algn="tl" rotWithShape="0">
              <a:srgbClr val="333333">
                <a:alpha val="65000"/>
              </a:srgbClr>
            </a:outerShdw>
          </a:effectLst>
        </p:spPr>
      </p:pic>
      <p:pic>
        <p:nvPicPr>
          <p:cNvPr id="5" name="Рисунок 4" descr="DSC_0669.JPG"/>
          <p:cNvPicPr>
            <a:picLocks noChangeAspect="1"/>
          </p:cNvPicPr>
          <p:nvPr/>
        </p:nvPicPr>
        <p:blipFill>
          <a:blip r:embed="rId3" cstate="print"/>
          <a:stretch>
            <a:fillRect/>
          </a:stretch>
        </p:blipFill>
        <p:spPr>
          <a:xfrm>
            <a:off x="3071802" y="3500438"/>
            <a:ext cx="5643570" cy="31745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_0686.JPG"/>
          <p:cNvPicPr>
            <a:picLocks noChangeAspect="1"/>
          </p:cNvPicPr>
          <p:nvPr/>
        </p:nvPicPr>
        <p:blipFill>
          <a:blip r:embed="rId2" cstate="print"/>
          <a:stretch>
            <a:fillRect/>
          </a:stretch>
        </p:blipFill>
        <p:spPr>
          <a:xfrm>
            <a:off x="214282" y="857232"/>
            <a:ext cx="4699033" cy="2643206"/>
          </a:xfrm>
          <a:prstGeom prst="rect">
            <a:avLst/>
          </a:prstGeom>
          <a:ln>
            <a:noFill/>
          </a:ln>
          <a:effectLst>
            <a:outerShdw blurRad="292100" dist="139700" dir="2700000" algn="tl" rotWithShape="0">
              <a:srgbClr val="333333">
                <a:alpha val="65000"/>
              </a:srgbClr>
            </a:outerShdw>
          </a:effectLst>
        </p:spPr>
      </p:pic>
      <p:pic>
        <p:nvPicPr>
          <p:cNvPr id="5" name="Рисунок 4" descr="DSC_0687.JPG"/>
          <p:cNvPicPr>
            <a:picLocks noChangeAspect="1"/>
          </p:cNvPicPr>
          <p:nvPr/>
        </p:nvPicPr>
        <p:blipFill>
          <a:blip r:embed="rId3" cstate="print"/>
          <a:stretch>
            <a:fillRect/>
          </a:stretch>
        </p:blipFill>
        <p:spPr>
          <a:xfrm>
            <a:off x="5500694" y="1285860"/>
            <a:ext cx="2692306" cy="4786322"/>
          </a:xfrm>
          <a:prstGeom prst="rect">
            <a:avLst/>
          </a:prstGeom>
          <a:ln>
            <a:noFill/>
          </a:ln>
          <a:effectLst>
            <a:outerShdw blurRad="292100" dist="139700" dir="2700000" algn="tl" rotWithShape="0">
              <a:srgbClr val="333333">
                <a:alpha val="65000"/>
              </a:srgbClr>
            </a:outerShdw>
          </a:effectLst>
        </p:spPr>
      </p:pic>
      <p:pic>
        <p:nvPicPr>
          <p:cNvPr id="7" name="Рисунок 6" descr="DSC_0685.JPG"/>
          <p:cNvPicPr>
            <a:picLocks noChangeAspect="1"/>
          </p:cNvPicPr>
          <p:nvPr/>
        </p:nvPicPr>
        <p:blipFill>
          <a:blip r:embed="rId4" cstate="print"/>
          <a:stretch>
            <a:fillRect/>
          </a:stretch>
        </p:blipFill>
        <p:spPr>
          <a:xfrm>
            <a:off x="214282" y="3714752"/>
            <a:ext cx="4675188" cy="262979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9294"/>
            <a:ext cx="8299622" cy="2401594"/>
          </a:xfrm>
        </p:spPr>
        <p:txBody>
          <a:bodyPr>
            <a:normAutofit/>
          </a:bodyPr>
          <a:lstStyle/>
          <a:p>
            <a:pPr>
              <a:lnSpc>
                <a:spcPct val="150000"/>
              </a:lnSpc>
            </a:pPr>
            <a:r>
              <a:rPr lang="ru-RU" sz="1600" b="1" dirty="0">
                <a:solidFill>
                  <a:schemeClr val="accent6">
                    <a:lumMod val="50000"/>
                  </a:schemeClr>
                </a:solidFill>
                <a:latin typeface="Times New Roman" panose="02020603050405020304" pitchFamily="18" charset="0"/>
                <a:cs typeface="Times New Roman" panose="02020603050405020304" pitchFamily="18" charset="0"/>
              </a:rPr>
              <a:t>Участники проекта: </a:t>
            </a:r>
            <a:r>
              <a:rPr lang="ru-RU" sz="1600" dirty="0">
                <a:solidFill>
                  <a:srgbClr val="00B050"/>
                </a:solidFill>
                <a:latin typeface="Times New Roman" panose="02020603050405020304" pitchFamily="18" charset="0"/>
                <a:cs typeface="Times New Roman" panose="02020603050405020304" pitchFamily="18" charset="0"/>
              </a:rPr>
              <a:t>воспитатель </a:t>
            </a:r>
            <a:r>
              <a:rPr lang="ru-RU" sz="1600" dirty="0" err="1">
                <a:solidFill>
                  <a:srgbClr val="00B050"/>
                </a:solidFill>
                <a:latin typeface="Times New Roman" panose="02020603050405020304" pitchFamily="18" charset="0"/>
                <a:cs typeface="Times New Roman" panose="02020603050405020304" pitchFamily="18" charset="0"/>
              </a:rPr>
              <a:t>Чичмарева</a:t>
            </a:r>
            <a:r>
              <a:rPr lang="ru-RU" sz="1600" dirty="0">
                <a:solidFill>
                  <a:srgbClr val="00B050"/>
                </a:solidFill>
                <a:latin typeface="Times New Roman" panose="02020603050405020304" pitchFamily="18" charset="0"/>
                <a:cs typeface="Times New Roman" panose="02020603050405020304" pitchFamily="18" charset="0"/>
              </a:rPr>
              <a:t> Е. Н., дети средней группы.</a:t>
            </a:r>
            <a:br>
              <a:rPr lang="ru-RU" sz="1600" dirty="0">
                <a:solidFill>
                  <a:srgbClr val="00B050"/>
                </a:solidFill>
                <a:latin typeface="Times New Roman" panose="02020603050405020304" pitchFamily="18" charset="0"/>
                <a:cs typeface="Times New Roman" panose="02020603050405020304" pitchFamily="18" charset="0"/>
              </a:rPr>
            </a:br>
            <a:r>
              <a:rPr lang="ru-RU" sz="1600" b="1" dirty="0">
                <a:solidFill>
                  <a:schemeClr val="accent6">
                    <a:lumMod val="50000"/>
                  </a:schemeClr>
                </a:solidFill>
                <a:latin typeface="Times New Roman" panose="02020603050405020304" pitchFamily="18" charset="0"/>
                <a:cs typeface="Times New Roman" panose="02020603050405020304" pitchFamily="18" charset="0"/>
              </a:rPr>
              <a:t>Тип проекта: </a:t>
            </a:r>
            <a:r>
              <a:rPr lang="ru-RU" sz="1600" dirty="0">
                <a:solidFill>
                  <a:srgbClr val="00B050"/>
                </a:solidFill>
                <a:latin typeface="Times New Roman" panose="02020603050405020304" pitchFamily="18" charset="0"/>
                <a:cs typeface="Times New Roman" panose="02020603050405020304" pitchFamily="18" charset="0"/>
              </a:rPr>
              <a:t>краткосрочный, информационно-исследовательский.</a:t>
            </a:r>
            <a:br>
              <a:rPr lang="ru-RU" sz="1600" dirty="0">
                <a:solidFill>
                  <a:srgbClr val="00B050"/>
                </a:solidFill>
                <a:latin typeface="Times New Roman" panose="02020603050405020304" pitchFamily="18" charset="0"/>
                <a:cs typeface="Times New Roman" panose="02020603050405020304" pitchFamily="18" charset="0"/>
              </a:rPr>
            </a:br>
            <a:r>
              <a:rPr lang="ru-RU" sz="1600" b="1" dirty="0">
                <a:solidFill>
                  <a:schemeClr val="accent6">
                    <a:lumMod val="50000"/>
                  </a:schemeClr>
                </a:solidFill>
                <a:latin typeface="Times New Roman" panose="02020603050405020304" pitchFamily="18" charset="0"/>
                <a:cs typeface="Times New Roman" panose="02020603050405020304" pitchFamily="18" charset="0"/>
              </a:rPr>
              <a:t>Время реализации: </a:t>
            </a:r>
            <a:r>
              <a:rPr lang="ru-RU" sz="1600" dirty="0">
                <a:solidFill>
                  <a:srgbClr val="00B050"/>
                </a:solidFill>
                <a:latin typeface="Times New Roman" panose="02020603050405020304" pitchFamily="18" charset="0"/>
                <a:cs typeface="Times New Roman" panose="02020603050405020304" pitchFamily="18" charset="0"/>
              </a:rPr>
              <a:t>март две недели (18.03.2019 – 31.03.2019 год).</a:t>
            </a:r>
            <a:br>
              <a:rPr lang="ru-RU" sz="1600" dirty="0">
                <a:solidFill>
                  <a:srgbClr val="00B050"/>
                </a:solidFill>
                <a:latin typeface="Times New Roman" panose="02020603050405020304" pitchFamily="18" charset="0"/>
                <a:cs typeface="Times New Roman" panose="02020603050405020304" pitchFamily="18" charset="0"/>
              </a:rPr>
            </a:br>
            <a:r>
              <a:rPr lang="ru-RU" sz="1600" b="1" dirty="0">
                <a:solidFill>
                  <a:schemeClr val="accent6">
                    <a:lumMod val="50000"/>
                  </a:schemeClr>
                </a:solidFill>
                <a:latin typeface="Times New Roman" panose="02020603050405020304" pitchFamily="18" charset="0"/>
                <a:cs typeface="Times New Roman" panose="02020603050405020304" pitchFamily="18" charset="0"/>
              </a:rPr>
              <a:t>Объект исследования: </a:t>
            </a:r>
            <a:r>
              <a:rPr lang="ru-RU" sz="1600" dirty="0">
                <a:solidFill>
                  <a:srgbClr val="00B050"/>
                </a:solidFill>
                <a:latin typeface="Times New Roman" panose="02020603050405020304" pitchFamily="18" charset="0"/>
                <a:cs typeface="Times New Roman" panose="02020603050405020304" pitchFamily="18" charset="0"/>
              </a:rPr>
              <a:t>лук.</a:t>
            </a:r>
            <a:r>
              <a:rPr lang="ru-RU" b="1" dirty="0">
                <a:solidFill>
                  <a:srgbClr val="FF0000"/>
                </a:solidFill>
              </a:rPr>
              <a:t/>
            </a:r>
            <a:br>
              <a:rPr lang="ru-RU" b="1" dirty="0">
                <a:solidFill>
                  <a:srgbClr val="FF0000"/>
                </a:solidFill>
              </a:rPr>
            </a:br>
            <a:endParaRPr lang="ru-RU" b="1" dirty="0">
              <a:solidFill>
                <a:srgbClr val="FF0000"/>
              </a:solidFill>
            </a:endParaRPr>
          </a:p>
        </p:txBody>
      </p:sp>
      <p:pic>
        <p:nvPicPr>
          <p:cNvPr id="2050" name="Picture 2" descr="https://yt3.ggpht.com/a-/AAuE7mAnvgddBxQ2tNwUku3_-MfvBb3Q3T80RLgjlw=s800-mo-c-c0xffffffff-rj-k-n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47864" y="1213876"/>
            <a:ext cx="5328592" cy="53285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6141293"/>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_0688.JPG"/>
          <p:cNvPicPr>
            <a:picLocks noChangeAspect="1"/>
          </p:cNvPicPr>
          <p:nvPr/>
        </p:nvPicPr>
        <p:blipFill>
          <a:blip r:embed="rId2" cstate="print"/>
          <a:stretch>
            <a:fillRect/>
          </a:stretch>
        </p:blipFill>
        <p:spPr>
          <a:xfrm>
            <a:off x="3428992" y="285728"/>
            <a:ext cx="5072098" cy="2853055"/>
          </a:xfrm>
          <a:prstGeom prst="rect">
            <a:avLst/>
          </a:prstGeom>
          <a:ln>
            <a:noFill/>
          </a:ln>
          <a:effectLst>
            <a:outerShdw blurRad="292100" dist="139700" dir="2700000" algn="tl" rotWithShape="0">
              <a:srgbClr val="333333">
                <a:alpha val="65000"/>
              </a:srgbClr>
            </a:outerShdw>
          </a:effectLst>
        </p:spPr>
      </p:pic>
      <p:pic>
        <p:nvPicPr>
          <p:cNvPr id="3" name="Рисунок 2" descr="DSC_0689.JPG"/>
          <p:cNvPicPr>
            <a:picLocks noChangeAspect="1"/>
          </p:cNvPicPr>
          <p:nvPr/>
        </p:nvPicPr>
        <p:blipFill>
          <a:blip r:embed="rId3" cstate="print"/>
          <a:stretch>
            <a:fillRect/>
          </a:stretch>
        </p:blipFill>
        <p:spPr>
          <a:xfrm>
            <a:off x="3357554" y="3429000"/>
            <a:ext cx="5302255" cy="2982519"/>
          </a:xfrm>
          <a:prstGeom prst="rect">
            <a:avLst/>
          </a:prstGeom>
          <a:ln>
            <a:noFill/>
          </a:ln>
          <a:effectLst>
            <a:outerShdw blurRad="292100" dist="139700" dir="2700000" algn="tl" rotWithShape="0">
              <a:srgbClr val="333333">
                <a:alpha val="65000"/>
              </a:srgbClr>
            </a:outerShdw>
          </a:effectLst>
        </p:spPr>
      </p:pic>
      <p:pic>
        <p:nvPicPr>
          <p:cNvPr id="4" name="Picture 2" descr="https://png.pngtree.com/element_origin_min_pic/17/02/27/201076f55bcd9075cff5d411156410d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4282" y="2214554"/>
            <a:ext cx="2882142" cy="278608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_0702.JPG"/>
          <p:cNvPicPr>
            <a:picLocks noChangeAspect="1"/>
          </p:cNvPicPr>
          <p:nvPr/>
        </p:nvPicPr>
        <p:blipFill>
          <a:blip r:embed="rId2" cstate="print"/>
          <a:stretch>
            <a:fillRect/>
          </a:stretch>
        </p:blipFill>
        <p:spPr>
          <a:xfrm>
            <a:off x="214282" y="928670"/>
            <a:ext cx="4071966" cy="2290481"/>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571736" y="285728"/>
            <a:ext cx="4357718" cy="523220"/>
          </a:xfrm>
          <a:prstGeom prst="rect">
            <a:avLst/>
          </a:prstGeom>
          <a:noFill/>
        </p:spPr>
        <p:txBody>
          <a:bodyPr wrap="square" rtlCol="0">
            <a:spAutoFit/>
          </a:bodyPr>
          <a:lstStyle/>
          <a:p>
            <a:pPr algn="ctr"/>
            <a:r>
              <a:rPr lang="ru-RU" sz="2800" dirty="0" smtClean="0">
                <a:solidFill>
                  <a:srgbClr val="00B050"/>
                </a:solidFill>
                <a:latin typeface="Times New Roman" pitchFamily="18" charset="0"/>
                <a:cs typeface="Times New Roman" pitchFamily="18" charset="0"/>
              </a:rPr>
              <a:t>Календарь роста лука</a:t>
            </a:r>
            <a:endParaRPr lang="ru-RU" sz="2800" dirty="0">
              <a:solidFill>
                <a:srgbClr val="00B050"/>
              </a:solidFill>
              <a:latin typeface="Times New Roman" pitchFamily="18" charset="0"/>
              <a:cs typeface="Times New Roman" pitchFamily="18" charset="0"/>
            </a:endParaRPr>
          </a:p>
        </p:txBody>
      </p:sp>
      <p:pic>
        <p:nvPicPr>
          <p:cNvPr id="4" name="Рисунок 3" descr="DSC_0703.JPG"/>
          <p:cNvPicPr>
            <a:picLocks noChangeAspect="1"/>
          </p:cNvPicPr>
          <p:nvPr/>
        </p:nvPicPr>
        <p:blipFill>
          <a:blip r:embed="rId3" cstate="print"/>
          <a:stretch>
            <a:fillRect/>
          </a:stretch>
        </p:blipFill>
        <p:spPr>
          <a:xfrm>
            <a:off x="4643438" y="1643050"/>
            <a:ext cx="4071966" cy="2290481"/>
          </a:xfrm>
          <a:prstGeom prst="rect">
            <a:avLst/>
          </a:prstGeom>
          <a:ln>
            <a:noFill/>
          </a:ln>
          <a:effectLst>
            <a:outerShdw blurRad="292100" dist="139700" dir="2700000" algn="tl" rotWithShape="0">
              <a:srgbClr val="333333">
                <a:alpha val="65000"/>
              </a:srgbClr>
            </a:outerShdw>
          </a:effectLst>
        </p:spPr>
      </p:pic>
      <p:pic>
        <p:nvPicPr>
          <p:cNvPr id="5" name="Рисунок 4" descr="DSC_0704.JPG"/>
          <p:cNvPicPr>
            <a:picLocks noChangeAspect="1"/>
          </p:cNvPicPr>
          <p:nvPr/>
        </p:nvPicPr>
        <p:blipFill>
          <a:blip r:embed="rId4" cstate="print"/>
          <a:stretch>
            <a:fillRect/>
          </a:stretch>
        </p:blipFill>
        <p:spPr>
          <a:xfrm>
            <a:off x="1579543" y="4214818"/>
            <a:ext cx="4318029" cy="24288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_0705.JPG"/>
          <p:cNvPicPr>
            <a:picLocks noChangeAspect="1"/>
          </p:cNvPicPr>
          <p:nvPr/>
        </p:nvPicPr>
        <p:blipFill>
          <a:blip r:embed="rId2" cstate="print"/>
          <a:stretch>
            <a:fillRect/>
          </a:stretch>
        </p:blipFill>
        <p:spPr>
          <a:xfrm>
            <a:off x="142844" y="214290"/>
            <a:ext cx="4357718" cy="2451216"/>
          </a:xfrm>
          <a:prstGeom prst="rect">
            <a:avLst/>
          </a:prstGeom>
          <a:ln>
            <a:noFill/>
          </a:ln>
          <a:effectLst>
            <a:outerShdw blurRad="292100" dist="139700" dir="2700000" algn="tl" rotWithShape="0">
              <a:srgbClr val="333333">
                <a:alpha val="65000"/>
              </a:srgbClr>
            </a:outerShdw>
          </a:effectLst>
        </p:spPr>
      </p:pic>
      <p:pic>
        <p:nvPicPr>
          <p:cNvPr id="3" name="Рисунок 2" descr="DSC_0706.JPG"/>
          <p:cNvPicPr>
            <a:picLocks noChangeAspect="1"/>
          </p:cNvPicPr>
          <p:nvPr/>
        </p:nvPicPr>
        <p:blipFill>
          <a:blip r:embed="rId3" cstate="print"/>
          <a:stretch>
            <a:fillRect/>
          </a:stretch>
        </p:blipFill>
        <p:spPr>
          <a:xfrm>
            <a:off x="4643438" y="1643050"/>
            <a:ext cx="4325968" cy="2433356"/>
          </a:xfrm>
          <a:prstGeom prst="rect">
            <a:avLst/>
          </a:prstGeom>
          <a:ln>
            <a:noFill/>
          </a:ln>
          <a:effectLst>
            <a:outerShdw blurRad="292100" dist="139700" dir="2700000" algn="tl" rotWithShape="0">
              <a:srgbClr val="333333">
                <a:alpha val="65000"/>
              </a:srgbClr>
            </a:outerShdw>
          </a:effectLst>
        </p:spPr>
      </p:pic>
      <p:pic>
        <p:nvPicPr>
          <p:cNvPr id="4" name="Рисунок 3" descr="DSC_0707.JPG"/>
          <p:cNvPicPr>
            <a:picLocks noChangeAspect="1"/>
          </p:cNvPicPr>
          <p:nvPr/>
        </p:nvPicPr>
        <p:blipFill>
          <a:blip r:embed="rId4" cstate="print"/>
          <a:stretch>
            <a:fillRect/>
          </a:stretch>
        </p:blipFill>
        <p:spPr>
          <a:xfrm>
            <a:off x="142844" y="4143380"/>
            <a:ext cx="4556124" cy="2562821"/>
          </a:xfrm>
          <a:prstGeom prst="rect">
            <a:avLst/>
          </a:prstGeom>
          <a:ln>
            <a:noFill/>
          </a:ln>
          <a:effectLst>
            <a:outerShdw blurRad="292100" dist="139700" dir="2700000" algn="tl" rotWithShape="0">
              <a:srgbClr val="333333">
                <a:alpha val="65000"/>
              </a:srgbClr>
            </a:outerShdw>
          </a:effectLst>
        </p:spPr>
      </p:pic>
      <p:pic>
        <p:nvPicPr>
          <p:cNvPr id="6" name="Picture 2" descr="https://png.pngtree.com/element_origin_min_pic/17/02/27/201076f55bcd9075cff5d411156410d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00826" y="4357694"/>
            <a:ext cx="2290909" cy="221455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_0710.JPG"/>
          <p:cNvPicPr>
            <a:picLocks noChangeAspect="1"/>
          </p:cNvPicPr>
          <p:nvPr/>
        </p:nvPicPr>
        <p:blipFill>
          <a:blip r:embed="rId2" cstate="print"/>
          <a:stretch>
            <a:fillRect/>
          </a:stretch>
        </p:blipFill>
        <p:spPr>
          <a:xfrm>
            <a:off x="214282" y="214290"/>
            <a:ext cx="5207004" cy="2928940"/>
          </a:xfrm>
          <a:prstGeom prst="rect">
            <a:avLst/>
          </a:prstGeom>
          <a:ln>
            <a:noFill/>
          </a:ln>
          <a:effectLst>
            <a:outerShdw blurRad="292100" dist="139700" dir="2700000" algn="tl" rotWithShape="0">
              <a:srgbClr val="333333">
                <a:alpha val="65000"/>
              </a:srgbClr>
            </a:outerShdw>
          </a:effectLst>
        </p:spPr>
      </p:pic>
      <p:pic>
        <p:nvPicPr>
          <p:cNvPr id="3" name="Рисунок 2" descr="DSC_0713.JPG"/>
          <p:cNvPicPr>
            <a:picLocks noChangeAspect="1"/>
          </p:cNvPicPr>
          <p:nvPr/>
        </p:nvPicPr>
        <p:blipFill>
          <a:blip r:embed="rId3" cstate="print"/>
          <a:stretch>
            <a:fillRect/>
          </a:stretch>
        </p:blipFill>
        <p:spPr>
          <a:xfrm>
            <a:off x="2928925" y="3455789"/>
            <a:ext cx="5715041" cy="3214710"/>
          </a:xfrm>
          <a:prstGeom prst="rect">
            <a:avLst/>
          </a:prstGeom>
          <a:ln>
            <a:noFill/>
          </a:ln>
          <a:effectLst>
            <a:outerShdw blurRad="292100" dist="139700" dir="2700000" algn="tl" rotWithShape="0">
              <a:srgbClr val="333333">
                <a:alpha val="65000"/>
              </a:srgbClr>
            </a:outerShdw>
          </a:effectLst>
        </p:spPr>
      </p:pic>
      <p:pic>
        <p:nvPicPr>
          <p:cNvPr id="4" name="Picture 2" descr="https://i.pinimg.com/originals/e7/0b/81/e70b81a432fdba5dfc6c656fd1e2a037.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5720" y="3714752"/>
            <a:ext cx="2274088" cy="288773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png.pngtree.com/element_origin_min_pic/17/02/27/201076f55bcd9075cff5d411156410d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85918" y="4357694"/>
            <a:ext cx="1928826" cy="193179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0" y="0"/>
            <a:ext cx="8964488" cy="2857496"/>
          </a:xfrm>
        </p:spPr>
        <p:txBody>
          <a:bodyPr>
            <a:normAutofit/>
          </a:bodyPr>
          <a:lstStyle/>
          <a:p>
            <a:pPr algn="ctr">
              <a:lnSpc>
                <a:spcPct val="150000"/>
              </a:lnSpc>
            </a:pPr>
            <a:r>
              <a:rPr lang="ru-RU" sz="3200" b="1" dirty="0" smtClean="0">
                <a:solidFill>
                  <a:srgbClr val="7030A0"/>
                </a:solidFill>
                <a:latin typeface="Times New Roman" panose="02020603050405020304" pitchFamily="18" charset="0"/>
                <a:cs typeface="Times New Roman" panose="02020603050405020304" pitchFamily="18" charset="0"/>
              </a:rPr>
              <a:t>Творческая деятельность</a:t>
            </a: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r>
            <a:b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b="1" dirty="0">
                <a:solidFill>
                  <a:srgbClr val="00B050"/>
                </a:solidFill>
                <a:latin typeface="Times New Roman" panose="02020603050405020304" pitchFamily="18" charset="0"/>
                <a:cs typeface="Times New Roman" panose="02020603050405020304" pitchFamily="18" charset="0"/>
              </a:rPr>
              <a:t>«Лук для борща».</a:t>
            </a:r>
            <a:r>
              <a:rPr lang="ru-RU" sz="1600" b="1" dirty="0">
                <a:solidFill>
                  <a:srgbClr val="00B050"/>
                </a:solidFill>
                <a:latin typeface="Times New Roman" panose="02020603050405020304" pitchFamily="18" charset="0"/>
                <a:cs typeface="Times New Roman" panose="02020603050405020304" pitchFamily="18" charset="0"/>
              </a:rPr>
              <a:t/>
            </a:r>
            <a:br>
              <a:rPr lang="ru-RU" sz="1600" b="1" dirty="0">
                <a:solidFill>
                  <a:srgbClr val="00B050"/>
                </a:solidFill>
                <a:latin typeface="Times New Roman" panose="02020603050405020304" pitchFamily="18" charset="0"/>
                <a:cs typeface="Times New Roman" panose="02020603050405020304" pitchFamily="18" charset="0"/>
              </a:rPr>
            </a:br>
            <a:r>
              <a:rPr lang="ru-RU" sz="1600" dirty="0" smtClean="0">
                <a:solidFill>
                  <a:srgbClr val="00B050"/>
                </a:solidFill>
                <a:latin typeface="Times New Roman" panose="02020603050405020304" pitchFamily="18" charset="0"/>
                <a:cs typeface="Times New Roman" panose="02020603050405020304" pitchFamily="18" charset="0"/>
              </a:rPr>
              <a:t>.</a:t>
            </a:r>
            <a:r>
              <a:rPr lang="ru-RU" dirty="0"/>
              <a:t/>
            </a:r>
            <a:br>
              <a:rPr lang="ru-RU" dirty="0"/>
            </a:br>
            <a:endParaRPr lang="ru-RU" dirty="0"/>
          </a:p>
        </p:txBody>
      </p:sp>
      <p:pic>
        <p:nvPicPr>
          <p:cNvPr id="3" name="Объект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14546" y="1785926"/>
            <a:ext cx="3696791" cy="2643206"/>
          </a:xfrm>
          <a:prstGeom prst="rect">
            <a:avLst/>
          </a:prstGeom>
        </p:spPr>
      </p:pic>
      <p:pic>
        <p:nvPicPr>
          <p:cNvPr id="10242" name="Picture 2" descr="https://avatars.mds.yandex.net/get-pdb/404799/df5df5e6-db56-45f7-ac0e-5b8b9b227d7a/s12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86512" y="3071810"/>
            <a:ext cx="2286016" cy="2286016"/>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https://www.clipartcrossword.com/wp-content/uploads/2018/11/carrot-clipart-to-printable-t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280693" y="4281167"/>
            <a:ext cx="2786050" cy="1224593"/>
          </a:xfrm>
          <a:prstGeom prst="rect">
            <a:avLst/>
          </a:prstGeom>
          <a:noFill/>
          <a:extLst>
            <a:ext uri="{909E8E84-426E-40DD-AFC4-6F175D3DCCD1}">
              <a14:hiddenFill xmlns:a14="http://schemas.microsoft.com/office/drawing/2010/main" xmlns="">
                <a:solidFill>
                  <a:srgbClr val="FFFFFF"/>
                </a:solidFill>
              </a14:hiddenFill>
            </a:ext>
          </a:extLst>
        </p:spPr>
      </p:pic>
      <p:pic>
        <p:nvPicPr>
          <p:cNvPr id="10248" name="Picture 8" descr="https://womanaz.ru/wp-content/uploads/2018/01/307-red-beet-4.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43306" y="4500570"/>
            <a:ext cx="2643206" cy="1451248"/>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s://im0-tub-ru.yandex.net/i?id=f5ddc90de42f9459c771b1237d2a6cc4&amp;n=1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15074" y="1500174"/>
            <a:ext cx="2359734" cy="168177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Рисунок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14348" y="2000240"/>
            <a:ext cx="1609935" cy="1357322"/>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215074" y="5000636"/>
            <a:ext cx="1785950" cy="1518062"/>
          </a:xfrm>
          <a:prstGeom prst="rect">
            <a:avLst/>
          </a:prstGeom>
        </p:spPr>
      </p:pic>
    </p:spTree>
    <p:extLst>
      <p:ext uri="{BB962C8B-B14F-4D97-AF65-F5344CB8AC3E}">
        <p14:creationId xmlns:p14="http://schemas.microsoft.com/office/powerpoint/2010/main" xmlns="" val="1849772910"/>
      </p:ext>
    </p:extLst>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_0671.JPG"/>
          <p:cNvPicPr>
            <a:picLocks noChangeAspect="1"/>
          </p:cNvPicPr>
          <p:nvPr/>
        </p:nvPicPr>
        <p:blipFill>
          <a:blip r:embed="rId2" cstate="print"/>
          <a:stretch>
            <a:fillRect/>
          </a:stretch>
        </p:blipFill>
        <p:spPr>
          <a:xfrm>
            <a:off x="214282" y="285728"/>
            <a:ext cx="3571900" cy="6350044"/>
          </a:xfrm>
          <a:prstGeom prst="rect">
            <a:avLst/>
          </a:prstGeom>
          <a:ln>
            <a:noFill/>
          </a:ln>
          <a:effectLst>
            <a:outerShdw blurRad="292100" dist="139700" dir="2700000" algn="tl" rotWithShape="0">
              <a:srgbClr val="333333">
                <a:alpha val="65000"/>
              </a:srgbClr>
            </a:outerShdw>
          </a:effectLst>
        </p:spPr>
      </p:pic>
      <p:pic>
        <p:nvPicPr>
          <p:cNvPr id="3" name="Рисунок 2" descr="DSC_0672.JPG"/>
          <p:cNvPicPr>
            <a:picLocks noChangeAspect="1"/>
          </p:cNvPicPr>
          <p:nvPr/>
        </p:nvPicPr>
        <p:blipFill>
          <a:blip r:embed="rId3" cstate="print"/>
          <a:stretch>
            <a:fillRect/>
          </a:stretch>
        </p:blipFill>
        <p:spPr>
          <a:xfrm>
            <a:off x="3857620" y="285728"/>
            <a:ext cx="5080004" cy="2857502"/>
          </a:xfrm>
          <a:prstGeom prst="rect">
            <a:avLst/>
          </a:prstGeom>
          <a:ln>
            <a:noFill/>
          </a:ln>
          <a:effectLst>
            <a:outerShdw blurRad="292100" dist="139700" dir="2700000" algn="tl" rotWithShape="0">
              <a:srgbClr val="333333">
                <a:alpha val="65000"/>
              </a:srgbClr>
            </a:outerShdw>
          </a:effectLst>
        </p:spPr>
      </p:pic>
      <p:pic>
        <p:nvPicPr>
          <p:cNvPr id="4" name="Рисунок 3" descr="DSC_0674.JPG"/>
          <p:cNvPicPr>
            <a:picLocks noChangeAspect="1"/>
          </p:cNvPicPr>
          <p:nvPr/>
        </p:nvPicPr>
        <p:blipFill>
          <a:blip r:embed="rId4" cstate="print"/>
          <a:stretch>
            <a:fillRect/>
          </a:stretch>
        </p:blipFill>
        <p:spPr>
          <a:xfrm>
            <a:off x="3936996" y="3500438"/>
            <a:ext cx="4992722" cy="280840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_0675.JPG"/>
          <p:cNvPicPr>
            <a:picLocks noChangeAspect="1"/>
          </p:cNvPicPr>
          <p:nvPr/>
        </p:nvPicPr>
        <p:blipFill>
          <a:blip r:embed="rId2" cstate="print"/>
          <a:stretch>
            <a:fillRect/>
          </a:stretch>
        </p:blipFill>
        <p:spPr>
          <a:xfrm>
            <a:off x="142844" y="214290"/>
            <a:ext cx="5286380" cy="2973589"/>
          </a:xfrm>
          <a:prstGeom prst="rect">
            <a:avLst/>
          </a:prstGeom>
          <a:ln>
            <a:noFill/>
          </a:ln>
          <a:effectLst>
            <a:outerShdw blurRad="292100" dist="139700" dir="2700000" algn="tl" rotWithShape="0">
              <a:srgbClr val="333333">
                <a:alpha val="65000"/>
              </a:srgbClr>
            </a:outerShdw>
          </a:effectLst>
        </p:spPr>
      </p:pic>
      <p:pic>
        <p:nvPicPr>
          <p:cNvPr id="3" name="Рисунок 2" descr="DSC_0676.JPG"/>
          <p:cNvPicPr>
            <a:picLocks noChangeAspect="1"/>
          </p:cNvPicPr>
          <p:nvPr/>
        </p:nvPicPr>
        <p:blipFill>
          <a:blip r:embed="rId3" cstate="print"/>
          <a:stretch>
            <a:fillRect/>
          </a:stretch>
        </p:blipFill>
        <p:spPr>
          <a:xfrm>
            <a:off x="3214678" y="3429000"/>
            <a:ext cx="5588007" cy="31432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_0677.JPG"/>
          <p:cNvPicPr>
            <a:picLocks noChangeAspect="1"/>
          </p:cNvPicPr>
          <p:nvPr/>
        </p:nvPicPr>
        <p:blipFill>
          <a:blip r:embed="rId2" cstate="print"/>
          <a:stretch>
            <a:fillRect/>
          </a:stretch>
        </p:blipFill>
        <p:spPr>
          <a:xfrm>
            <a:off x="142844" y="214290"/>
            <a:ext cx="5286412" cy="2973606"/>
          </a:xfrm>
          <a:prstGeom prst="rect">
            <a:avLst/>
          </a:prstGeom>
          <a:ln>
            <a:noFill/>
          </a:ln>
          <a:effectLst>
            <a:outerShdw blurRad="292100" dist="139700" dir="2700000" algn="tl" rotWithShape="0">
              <a:srgbClr val="333333">
                <a:alpha val="65000"/>
              </a:srgbClr>
            </a:outerShdw>
          </a:effectLst>
        </p:spPr>
      </p:pic>
      <p:pic>
        <p:nvPicPr>
          <p:cNvPr id="4" name="Рисунок 3" descr="DSC_0678.JPG"/>
          <p:cNvPicPr>
            <a:picLocks noChangeAspect="1"/>
          </p:cNvPicPr>
          <p:nvPr/>
        </p:nvPicPr>
        <p:blipFill>
          <a:blip r:embed="rId3" cstate="print"/>
          <a:stretch>
            <a:fillRect/>
          </a:stretch>
        </p:blipFill>
        <p:spPr>
          <a:xfrm>
            <a:off x="6844608" y="214290"/>
            <a:ext cx="1656482" cy="2944857"/>
          </a:xfrm>
          <a:prstGeom prst="rect">
            <a:avLst/>
          </a:prstGeom>
          <a:ln>
            <a:noFill/>
          </a:ln>
          <a:effectLst>
            <a:outerShdw blurRad="292100" dist="139700" dir="2700000" algn="tl" rotWithShape="0">
              <a:srgbClr val="333333">
                <a:alpha val="65000"/>
              </a:srgbClr>
            </a:outerShdw>
          </a:effectLst>
        </p:spPr>
      </p:pic>
      <p:pic>
        <p:nvPicPr>
          <p:cNvPr id="5" name="Рисунок 4" descr="DSC_0679.JPG"/>
          <p:cNvPicPr>
            <a:picLocks noChangeAspect="1"/>
          </p:cNvPicPr>
          <p:nvPr/>
        </p:nvPicPr>
        <p:blipFill>
          <a:blip r:embed="rId4" cstate="print"/>
          <a:stretch>
            <a:fillRect/>
          </a:stretch>
        </p:blipFill>
        <p:spPr>
          <a:xfrm>
            <a:off x="1714480" y="3500438"/>
            <a:ext cx="5643602" cy="31745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_0680.JPG"/>
          <p:cNvPicPr>
            <a:picLocks noChangeAspect="1"/>
          </p:cNvPicPr>
          <p:nvPr/>
        </p:nvPicPr>
        <p:blipFill>
          <a:blip r:embed="rId2" cstate="print"/>
          <a:stretch>
            <a:fillRect/>
          </a:stretch>
        </p:blipFill>
        <p:spPr>
          <a:xfrm>
            <a:off x="214282" y="142852"/>
            <a:ext cx="5286412" cy="2973607"/>
          </a:xfrm>
          <a:prstGeom prst="rect">
            <a:avLst/>
          </a:prstGeom>
          <a:ln>
            <a:noFill/>
          </a:ln>
          <a:effectLst>
            <a:outerShdw blurRad="292100" dist="139700" dir="2700000" algn="tl" rotWithShape="0">
              <a:srgbClr val="333333">
                <a:alpha val="65000"/>
              </a:srgbClr>
            </a:outerShdw>
          </a:effectLst>
        </p:spPr>
      </p:pic>
      <p:pic>
        <p:nvPicPr>
          <p:cNvPr id="3" name="Рисунок 2" descr="DSC_0681.JPG"/>
          <p:cNvPicPr>
            <a:picLocks noChangeAspect="1"/>
          </p:cNvPicPr>
          <p:nvPr/>
        </p:nvPicPr>
        <p:blipFill>
          <a:blip r:embed="rId3" cstate="print"/>
          <a:stretch>
            <a:fillRect/>
          </a:stretch>
        </p:blipFill>
        <p:spPr>
          <a:xfrm>
            <a:off x="2920988" y="3357562"/>
            <a:ext cx="5865822" cy="3299525"/>
          </a:xfrm>
          <a:prstGeom prst="rect">
            <a:avLst/>
          </a:prstGeom>
          <a:ln>
            <a:noFill/>
          </a:ln>
          <a:effectLst>
            <a:outerShdw blurRad="292100" dist="139700" dir="2700000" algn="tl" rotWithShape="0">
              <a:srgbClr val="333333">
                <a:alpha val="65000"/>
              </a:srgbClr>
            </a:outerShdw>
          </a:effectLst>
        </p:spPr>
      </p:pic>
      <p:pic>
        <p:nvPicPr>
          <p:cNvPr id="4" name="Picture 2" descr="https://png.pngtree.com/element_origin_min_pic/17/02/27/201076f55bcd9075cff5d411156410d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5720" y="4214818"/>
            <a:ext cx="2290909" cy="221455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57232"/>
            <a:ext cx="8929718" cy="5786478"/>
          </a:xfrm>
        </p:spPr>
        <p:txBody>
          <a:bodyPr/>
          <a:lstStyle/>
          <a:p>
            <a:pPr>
              <a:lnSpc>
                <a:spcPct val="150000"/>
              </a:lnSpc>
            </a:pPr>
            <a:r>
              <a:rPr lang="ru-RU" sz="1600" dirty="0" smtClean="0">
                <a:latin typeface="Times New Roman" pitchFamily="18" charset="0"/>
                <a:cs typeface="Times New Roman" pitchFamily="18" charset="0"/>
              </a:rPr>
              <a:t>1. </a:t>
            </a:r>
            <a:r>
              <a:rPr lang="ru-RU" sz="1600" dirty="0" smtClean="0">
                <a:solidFill>
                  <a:srgbClr val="00B050"/>
                </a:solidFill>
                <a:latin typeface="Times New Roman" pitchFamily="18" charset="0"/>
                <a:cs typeface="Times New Roman" pitchFamily="18" charset="0"/>
              </a:rPr>
              <a:t>Дети научились сажать и ухаживать за луком, познакомились с условиями роста </a:t>
            </a:r>
            <a:r>
              <a:rPr lang="ru-RU" sz="1600" b="1" dirty="0" smtClean="0">
                <a:solidFill>
                  <a:srgbClr val="00B050"/>
                </a:solidFill>
                <a:latin typeface="Times New Roman" pitchFamily="18" charset="0"/>
                <a:cs typeface="Times New Roman" pitchFamily="18" charset="0"/>
              </a:rPr>
              <a:t>лука</a:t>
            </a:r>
            <a:r>
              <a:rPr lang="ru-RU" sz="1600" dirty="0" smtClean="0">
                <a:solidFill>
                  <a:srgbClr val="00B050"/>
                </a:solidFill>
                <a:latin typeface="Times New Roman" pitchFamily="18" charset="0"/>
                <a:cs typeface="Times New Roman" pitchFamily="18" charset="0"/>
              </a:rPr>
              <a:t>, научились подмечать пользу и красоту зеленого </a:t>
            </a:r>
            <a:r>
              <a:rPr lang="ru-RU" sz="1600" b="1" dirty="0" smtClean="0">
                <a:solidFill>
                  <a:srgbClr val="00B050"/>
                </a:solidFill>
                <a:latin typeface="Times New Roman" pitchFamily="18" charset="0"/>
                <a:cs typeface="Times New Roman" pitchFamily="18" charset="0"/>
              </a:rPr>
              <a:t>лука</a:t>
            </a:r>
            <a:r>
              <a:rPr lang="ru-RU" sz="1600" dirty="0" smtClean="0">
                <a:solidFill>
                  <a:srgbClr val="00B050"/>
                </a:solidFill>
                <a:latin typeface="Times New Roman" pitchFamily="18" charset="0"/>
                <a:cs typeface="Times New Roman" pitchFamily="18" charset="0"/>
              </a:rPr>
              <a:t>.</a:t>
            </a:r>
            <a:br>
              <a:rPr lang="ru-RU" sz="1600" dirty="0" smtClean="0">
                <a:solidFill>
                  <a:srgbClr val="00B050"/>
                </a:solidFill>
                <a:latin typeface="Times New Roman" pitchFamily="18" charset="0"/>
                <a:cs typeface="Times New Roman" pitchFamily="18" charset="0"/>
              </a:rPr>
            </a:br>
            <a:r>
              <a:rPr lang="ru-RU" sz="1600" dirty="0" smtClean="0">
                <a:latin typeface="Times New Roman" pitchFamily="18" charset="0"/>
                <a:cs typeface="Times New Roman" pitchFamily="18" charset="0"/>
              </a:rPr>
              <a:t>2. </a:t>
            </a:r>
            <a:r>
              <a:rPr lang="ru-RU" sz="1600" dirty="0" smtClean="0">
                <a:solidFill>
                  <a:srgbClr val="00B050"/>
                </a:solidFill>
                <a:latin typeface="Times New Roman" pitchFamily="18" charset="0"/>
                <a:cs typeface="Times New Roman" pitchFamily="18" charset="0"/>
              </a:rPr>
              <a:t>У детей сформировались знания и представления о росте зеленого </a:t>
            </a:r>
            <a:r>
              <a:rPr lang="ru-RU" sz="1600" b="1" dirty="0" smtClean="0">
                <a:solidFill>
                  <a:srgbClr val="00B050"/>
                </a:solidFill>
                <a:latin typeface="Times New Roman" pitchFamily="18" charset="0"/>
                <a:cs typeface="Times New Roman" pitchFamily="18" charset="0"/>
              </a:rPr>
              <a:t>лука</a:t>
            </a:r>
            <a:r>
              <a:rPr lang="ru-RU" sz="1600" dirty="0" smtClean="0">
                <a:solidFill>
                  <a:srgbClr val="00B050"/>
                </a:solidFill>
                <a:latin typeface="Times New Roman" pitchFamily="18" charset="0"/>
                <a:cs typeface="Times New Roman" pitchFamily="18" charset="0"/>
              </a:rPr>
              <a:t>. В комнатных условиях; как в контейнере с почвой, так и в стакане с водой. </a:t>
            </a:r>
            <a:br>
              <a:rPr lang="ru-RU" sz="1600" dirty="0" smtClean="0">
                <a:solidFill>
                  <a:srgbClr val="00B050"/>
                </a:solidFill>
                <a:latin typeface="Times New Roman" pitchFamily="18" charset="0"/>
                <a:cs typeface="Times New Roman" pitchFamily="18" charset="0"/>
              </a:rPr>
            </a:br>
            <a:r>
              <a:rPr lang="ru-RU" sz="1600" dirty="0" smtClean="0">
                <a:latin typeface="Times New Roman" pitchFamily="18" charset="0"/>
                <a:cs typeface="Times New Roman" pitchFamily="18" charset="0"/>
              </a:rPr>
              <a:t>3. </a:t>
            </a:r>
            <a:r>
              <a:rPr lang="ru-RU" sz="1600" dirty="0" smtClean="0">
                <a:solidFill>
                  <a:srgbClr val="00B050"/>
                </a:solidFill>
                <a:latin typeface="Times New Roman" pitchFamily="18" charset="0"/>
                <a:cs typeface="Times New Roman" pitchFamily="18" charset="0"/>
              </a:rPr>
              <a:t>Реализация данного </a:t>
            </a:r>
            <a:r>
              <a:rPr lang="ru-RU" sz="1600" b="1" dirty="0" smtClean="0">
                <a:solidFill>
                  <a:srgbClr val="00B050"/>
                </a:solidFill>
                <a:latin typeface="Times New Roman" pitchFamily="18" charset="0"/>
                <a:cs typeface="Times New Roman" pitchFamily="18" charset="0"/>
              </a:rPr>
              <a:t>проекта</a:t>
            </a:r>
            <a:r>
              <a:rPr lang="ru-RU" sz="1600" dirty="0" smtClean="0">
                <a:solidFill>
                  <a:srgbClr val="00B050"/>
                </a:solidFill>
                <a:latin typeface="Times New Roman" pitchFamily="18" charset="0"/>
                <a:cs typeface="Times New Roman" pitchFamily="18" charset="0"/>
              </a:rPr>
              <a:t> научила дошкольников сравнивать, анализировать, делать выводы. В процессе работы над </a:t>
            </a:r>
            <a:r>
              <a:rPr lang="ru-RU" sz="1600" b="1" dirty="0" smtClean="0">
                <a:solidFill>
                  <a:srgbClr val="00B050"/>
                </a:solidFill>
                <a:latin typeface="Times New Roman" pitchFamily="18" charset="0"/>
                <a:cs typeface="Times New Roman" pitchFamily="18" charset="0"/>
              </a:rPr>
              <a:t>проектом</a:t>
            </a:r>
            <a:r>
              <a:rPr lang="ru-RU" sz="1600" dirty="0" smtClean="0">
                <a:solidFill>
                  <a:srgbClr val="00B050"/>
                </a:solidFill>
                <a:latin typeface="Times New Roman" pitchFamily="18" charset="0"/>
                <a:cs typeface="Times New Roman" pitchFamily="18" charset="0"/>
              </a:rPr>
              <a:t> дошкольники рассматривали рост </a:t>
            </a:r>
            <a:r>
              <a:rPr lang="ru-RU" sz="1600" b="1" dirty="0" smtClean="0">
                <a:solidFill>
                  <a:srgbClr val="00B050"/>
                </a:solidFill>
                <a:latin typeface="Times New Roman" pitchFamily="18" charset="0"/>
                <a:cs typeface="Times New Roman" pitchFamily="18" charset="0"/>
              </a:rPr>
              <a:t>лука</a:t>
            </a:r>
            <a:r>
              <a:rPr lang="ru-RU" sz="1600" dirty="0" smtClean="0">
                <a:solidFill>
                  <a:srgbClr val="00B050"/>
                </a:solidFill>
                <a:latin typeface="Times New Roman" pitchFamily="18" charset="0"/>
                <a:cs typeface="Times New Roman" pitchFamily="18" charset="0"/>
              </a:rPr>
              <a:t>, отметили его роль как лекарственного сырья; изучали чудодейственное влияние на здоровье человека.</a:t>
            </a:r>
            <a:br>
              <a:rPr lang="ru-RU" sz="1600" dirty="0" smtClean="0">
                <a:solidFill>
                  <a:srgbClr val="00B050"/>
                </a:solidFill>
                <a:latin typeface="Times New Roman" pitchFamily="18" charset="0"/>
                <a:cs typeface="Times New Roman" pitchFamily="18" charset="0"/>
              </a:rPr>
            </a:br>
            <a:r>
              <a:rPr lang="ru-RU" sz="1600" dirty="0" smtClean="0">
                <a:latin typeface="Times New Roman" pitchFamily="18" charset="0"/>
                <a:cs typeface="Times New Roman" pitchFamily="18" charset="0"/>
              </a:rPr>
              <a:t>4. </a:t>
            </a:r>
            <a:r>
              <a:rPr lang="ru-RU" sz="1600" dirty="0" smtClean="0">
                <a:solidFill>
                  <a:srgbClr val="00B050"/>
                </a:solidFill>
                <a:latin typeface="Times New Roman" pitchFamily="18" charset="0"/>
                <a:cs typeface="Times New Roman" pitchFamily="18" charset="0"/>
              </a:rPr>
              <a:t>Расширился кругозор и мыслительная деятельность детей. Сам процесс и результат </a:t>
            </a:r>
            <a:r>
              <a:rPr lang="ru-RU" sz="1600" b="1" dirty="0" smtClean="0">
                <a:solidFill>
                  <a:srgbClr val="00B050"/>
                </a:solidFill>
                <a:latin typeface="Times New Roman" pitchFamily="18" charset="0"/>
                <a:cs typeface="Times New Roman" pitchFamily="18" charset="0"/>
              </a:rPr>
              <a:t>проекта</a:t>
            </a:r>
            <a:r>
              <a:rPr lang="ru-RU" sz="1600" dirty="0" smtClean="0">
                <a:solidFill>
                  <a:srgbClr val="00B050"/>
                </a:solidFill>
                <a:latin typeface="Times New Roman" pitchFamily="18" charset="0"/>
                <a:cs typeface="Times New Roman" pitchFamily="18" charset="0"/>
              </a:rPr>
              <a:t> принес детям удовлетворение, радость переживания, осознания собственных умений.</a:t>
            </a:r>
            <a:br>
              <a:rPr lang="ru-RU" sz="1600" dirty="0" smtClean="0">
                <a:solidFill>
                  <a:srgbClr val="00B050"/>
                </a:solidFill>
                <a:latin typeface="Times New Roman" pitchFamily="18" charset="0"/>
                <a:cs typeface="Times New Roman" pitchFamily="18" charset="0"/>
              </a:rPr>
            </a:br>
            <a:r>
              <a:rPr lang="ru-RU" sz="1600" dirty="0" smtClean="0">
                <a:latin typeface="Times New Roman" pitchFamily="18" charset="0"/>
                <a:cs typeface="Times New Roman" pitchFamily="18" charset="0"/>
              </a:rPr>
              <a:t>5. </a:t>
            </a:r>
            <a:r>
              <a:rPr lang="ru-RU" sz="1600" dirty="0" smtClean="0">
                <a:solidFill>
                  <a:srgbClr val="00B050"/>
                </a:solidFill>
                <a:latin typeface="Times New Roman" pitchFamily="18" charset="0"/>
                <a:cs typeface="Times New Roman" pitchFamily="18" charset="0"/>
              </a:rPr>
              <a:t>Благодаря проведенной работе, наши дети осознанно могут ответить на вопрос, почему необходим лук.</a:t>
            </a:r>
            <a:r>
              <a:rPr lang="ru-RU" sz="1200" dirty="0" smtClean="0"/>
              <a:t/>
            </a:r>
            <a:br>
              <a:rPr lang="ru-RU" sz="1200" dirty="0" smtClean="0"/>
            </a:br>
            <a:endParaRPr lang="ru-RU" sz="1200" dirty="0">
              <a:latin typeface="Times New Roman" pitchFamily="18" charset="0"/>
              <a:cs typeface="Times New Roman" pitchFamily="18" charset="0"/>
            </a:endParaRPr>
          </a:p>
        </p:txBody>
      </p:sp>
      <p:sp>
        <p:nvSpPr>
          <p:cNvPr id="3" name="Текст 2"/>
          <p:cNvSpPr>
            <a:spLocks noGrp="1"/>
          </p:cNvSpPr>
          <p:nvPr>
            <p:ph type="body" idx="1"/>
          </p:nvPr>
        </p:nvSpPr>
        <p:spPr>
          <a:xfrm>
            <a:off x="457200" y="228601"/>
            <a:ext cx="7772400" cy="557193"/>
          </a:xfrm>
        </p:spPr>
        <p:txBody>
          <a:bodyPr>
            <a:normAutofit/>
          </a:bodyPr>
          <a:lstStyle/>
          <a:p>
            <a:pPr algn="ctr"/>
            <a:r>
              <a:rPr lang="ru-RU" sz="2800" dirty="0" smtClean="0">
                <a:solidFill>
                  <a:schemeClr val="accent5">
                    <a:lumMod val="50000"/>
                  </a:schemeClr>
                </a:solidFill>
                <a:latin typeface="Times New Roman" pitchFamily="18" charset="0"/>
                <a:cs typeface="Times New Roman" pitchFamily="18" charset="0"/>
              </a:rPr>
              <a:t>Подведение результатов проекта</a:t>
            </a:r>
            <a:endParaRPr lang="ru-RU" sz="2800" dirty="0">
              <a:solidFill>
                <a:schemeClr val="accent5">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9313" y="106288"/>
            <a:ext cx="8435280" cy="1306488"/>
          </a:xfrm>
        </p:spPr>
        <p:txBody>
          <a:bodyPr>
            <a:normAutofit fontScale="90000"/>
          </a:bodyPr>
          <a:lstStyle/>
          <a:p>
            <a:pPr algn="just">
              <a:lnSpc>
                <a:spcPct val="150000"/>
              </a:lnSpc>
            </a:pPr>
            <a:r>
              <a:rPr lang="ru-RU" sz="1800" b="1" dirty="0">
                <a:solidFill>
                  <a:srgbClr val="FF0000"/>
                </a:solidFill>
                <a:latin typeface="Times New Roman" panose="02020603050405020304" pitchFamily="18" charset="0"/>
                <a:cs typeface="Times New Roman" panose="02020603050405020304" pitchFamily="18" charset="0"/>
              </a:rPr>
              <a:t>Проблема проекта:</a:t>
            </a:r>
            <a:r>
              <a:rPr lang="ru-RU" sz="1800" dirty="0">
                <a:solidFill>
                  <a:srgbClr val="FF0000"/>
                </a:solidFill>
                <a:latin typeface="Times New Roman" panose="02020603050405020304" pitchFamily="18" charset="0"/>
                <a:cs typeface="Times New Roman" panose="02020603050405020304" pitchFamily="18" charset="0"/>
              </a:rPr>
              <a:t> </a:t>
            </a:r>
            <a:r>
              <a:rPr lang="ru-RU" sz="1800" dirty="0" smtClean="0">
                <a:solidFill>
                  <a:srgbClr val="00B050"/>
                </a:solidFill>
                <a:latin typeface="Times New Roman" panose="02020603050405020304" pitchFamily="18" charset="0"/>
                <a:cs typeface="Times New Roman" panose="02020603050405020304" pitchFamily="18" charset="0"/>
              </a:rPr>
              <a:t>Проблема</a:t>
            </a:r>
            <a:r>
              <a:rPr lang="ru-RU" sz="1800" dirty="0">
                <a:solidFill>
                  <a:srgbClr val="00B050"/>
                </a:solidFill>
                <a:latin typeface="Times New Roman" panose="02020603050405020304" pitchFamily="18" charset="0"/>
                <a:cs typeface="Times New Roman" panose="02020603050405020304" pitchFamily="18" charset="0"/>
              </a:rPr>
              <a:t> </a:t>
            </a:r>
            <a:r>
              <a:rPr lang="ru-RU" sz="1800" b="1" dirty="0">
                <a:solidFill>
                  <a:srgbClr val="00B050"/>
                </a:solidFill>
                <a:latin typeface="Times New Roman" panose="02020603050405020304" pitchFamily="18" charset="0"/>
                <a:cs typeface="Times New Roman" panose="02020603050405020304" pitchFamily="18" charset="0"/>
              </a:rPr>
              <a:t>экологии</a:t>
            </a:r>
            <a:r>
              <a:rPr lang="ru-RU" sz="1800" dirty="0">
                <a:solidFill>
                  <a:srgbClr val="00B050"/>
                </a:solidFill>
                <a:latin typeface="Times New Roman" panose="02020603050405020304" pitchFamily="18" charset="0"/>
                <a:cs typeface="Times New Roman" panose="02020603050405020304" pitchFamily="18" charset="0"/>
              </a:rPr>
              <a:t> в нашей стране стоит очень остро, а дошкольный возраст – самый ценный этап в развитии </a:t>
            </a:r>
            <a:r>
              <a:rPr lang="ru-RU" sz="1800" b="1" dirty="0">
                <a:solidFill>
                  <a:srgbClr val="00B050"/>
                </a:solidFill>
                <a:latin typeface="Times New Roman" panose="02020603050405020304" pitchFamily="18" charset="0"/>
                <a:cs typeface="Times New Roman" panose="02020603050405020304" pitchFamily="18" charset="0"/>
              </a:rPr>
              <a:t>экологической культуры человека</a:t>
            </a:r>
            <a:r>
              <a:rPr lang="ru-RU" sz="1600" dirty="0">
                <a:solidFill>
                  <a:srgbClr val="00B050"/>
                </a:solidFill>
                <a:latin typeface="Times New Roman" panose="02020603050405020304" pitchFamily="18" charset="0"/>
                <a:cs typeface="Times New Roman" panose="02020603050405020304" pitchFamily="18" charset="0"/>
              </a:rPr>
              <a:t>. </a:t>
            </a:r>
            <a:endParaRPr lang="ru-RU" sz="1600" b="1" dirty="0">
              <a:solidFill>
                <a:srgbClr val="00B050"/>
              </a:solidFill>
              <a:latin typeface="Times New Roman" panose="02020603050405020304" pitchFamily="18" charset="0"/>
              <a:cs typeface="Times New Roman" panose="02020603050405020304" pitchFamily="18" charset="0"/>
            </a:endParaRPr>
          </a:p>
        </p:txBody>
      </p:sp>
      <p:pic>
        <p:nvPicPr>
          <p:cNvPr id="3074" name="Picture 2" descr="https://dsstepnoe-verhneuralsk.educhel.ru/uploads/35800/35774/section/780946/izobrazhenie-1.png?154550224595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46752" y="2132856"/>
            <a:ext cx="4200401" cy="43444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51968259"/>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20190404-WA0014.jpg"/>
          <p:cNvPicPr>
            <a:picLocks noChangeAspect="1"/>
          </p:cNvPicPr>
          <p:nvPr/>
        </p:nvPicPr>
        <p:blipFill>
          <a:blip r:embed="rId2" cstate="print"/>
          <a:stretch>
            <a:fillRect/>
          </a:stretch>
        </p:blipFill>
        <p:spPr>
          <a:xfrm>
            <a:off x="214282" y="1785926"/>
            <a:ext cx="2696771" cy="4794260"/>
          </a:xfrm>
          <a:prstGeom prst="rect">
            <a:avLst/>
          </a:prstGeom>
          <a:ln>
            <a:noFill/>
          </a:ln>
          <a:effectLst>
            <a:outerShdw blurRad="292100" dist="139700" dir="2700000" algn="tl" rotWithShape="0">
              <a:srgbClr val="333333">
                <a:alpha val="65000"/>
              </a:srgbClr>
            </a:outerShdw>
          </a:effectLst>
        </p:spPr>
      </p:pic>
      <p:pic>
        <p:nvPicPr>
          <p:cNvPr id="5" name="Рисунок 4" descr="IMG-20190404-WA0015.jpg"/>
          <p:cNvPicPr>
            <a:picLocks noChangeAspect="1"/>
          </p:cNvPicPr>
          <p:nvPr/>
        </p:nvPicPr>
        <p:blipFill>
          <a:blip r:embed="rId3" cstate="print"/>
          <a:stretch>
            <a:fillRect/>
          </a:stretch>
        </p:blipFill>
        <p:spPr>
          <a:xfrm>
            <a:off x="3214678" y="1857364"/>
            <a:ext cx="2652136" cy="4714908"/>
          </a:xfrm>
          <a:prstGeom prst="rect">
            <a:avLst/>
          </a:prstGeom>
          <a:ln>
            <a:noFill/>
          </a:ln>
          <a:effectLst>
            <a:outerShdw blurRad="292100" dist="139700" dir="2700000" algn="tl" rotWithShape="0">
              <a:srgbClr val="333333">
                <a:alpha val="65000"/>
              </a:srgbClr>
            </a:outerShdw>
          </a:effectLst>
        </p:spPr>
      </p:pic>
      <p:pic>
        <p:nvPicPr>
          <p:cNvPr id="6" name="Рисунок 5" descr="IMG-20190404-WA0016.jpg"/>
          <p:cNvPicPr>
            <a:picLocks noChangeAspect="1"/>
          </p:cNvPicPr>
          <p:nvPr/>
        </p:nvPicPr>
        <p:blipFill>
          <a:blip r:embed="rId4" cstate="print"/>
          <a:stretch>
            <a:fillRect/>
          </a:stretch>
        </p:blipFill>
        <p:spPr>
          <a:xfrm>
            <a:off x="6143636" y="1857364"/>
            <a:ext cx="2678944" cy="476256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85720" y="285728"/>
            <a:ext cx="8501122" cy="1261884"/>
          </a:xfrm>
          <a:prstGeom prst="rect">
            <a:avLst/>
          </a:prstGeom>
          <a:noFill/>
        </p:spPr>
        <p:txBody>
          <a:bodyPr wrap="square" rtlCol="0">
            <a:spAutoFit/>
          </a:bodyPr>
          <a:lstStyle/>
          <a:p>
            <a:pPr algn="ctr"/>
            <a:r>
              <a:rPr lang="ru-RU" sz="3200" dirty="0" smtClean="0">
                <a:solidFill>
                  <a:srgbClr val="00B050"/>
                </a:solidFill>
                <a:latin typeface="Times New Roman" pitchFamily="18" charset="0"/>
                <a:cs typeface="Times New Roman" pitchFamily="18" charset="0"/>
              </a:rPr>
              <a:t>Сбор урожая удался! </a:t>
            </a:r>
          </a:p>
          <a:p>
            <a:pPr algn="ctr"/>
            <a:r>
              <a:rPr lang="ru-RU" sz="4400" b="1" dirty="0" smtClean="0">
                <a:solidFill>
                  <a:srgbClr val="7030A0"/>
                </a:solidFill>
                <a:latin typeface="Times New Roman" pitchFamily="18" charset="0"/>
                <a:cs typeface="Times New Roman" pitchFamily="18" charset="0"/>
              </a:rPr>
              <a:t>Приятного аппетита!</a:t>
            </a:r>
            <a:endParaRPr lang="ru-RU" sz="4400" b="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olyakovaae-ppds1.edumsko.ru/uploads/3000/8636/persona/articles/.thumbs/luk2.jpg?1488884347"/>
          <p:cNvPicPr>
            <a:picLocks noChangeAspect="1" noChangeArrowheads="1"/>
          </p:cNvPicPr>
          <p:nvPr/>
        </p:nvPicPr>
        <p:blipFill>
          <a:blip r:embed="rId2" cstate="print"/>
          <a:srcRect/>
          <a:stretch>
            <a:fillRect/>
          </a:stretch>
        </p:blipFill>
        <p:spPr bwMode="auto">
          <a:xfrm>
            <a:off x="928662" y="1257299"/>
            <a:ext cx="7467600" cy="5600701"/>
          </a:xfrm>
          <a:prstGeom prst="rect">
            <a:avLst/>
          </a:prstGeom>
          <a:noFill/>
        </p:spPr>
      </p:pic>
      <p:sp>
        <p:nvSpPr>
          <p:cNvPr id="3" name="Прямоугольник 2"/>
          <p:cNvSpPr/>
          <p:nvPr/>
        </p:nvSpPr>
        <p:spPr>
          <a:xfrm>
            <a:off x="0" y="0"/>
            <a:ext cx="9001156"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effectLst>
                  <a:outerShdw blurRad="50800" dist="39000" dir="5460000" algn="tl">
                    <a:srgbClr val="000000">
                      <a:alpha val="38000"/>
                    </a:srgbClr>
                  </a:outerShdw>
                </a:effectLst>
                <a:cs typeface="AngsanaUPC" pitchFamily="18" charset="-34"/>
              </a:rPr>
              <a:t>Спасибо за внимание!</a:t>
            </a:r>
            <a:endParaRPr lang="ru-RU" sz="5400" b="1" cap="none" spc="0" dirty="0">
              <a:ln w="11430"/>
              <a:solidFill>
                <a:srgbClr val="00B050"/>
              </a:solidFill>
              <a:effectLst>
                <a:outerShdw blurRad="50800" dist="39000" dir="5460000" algn="tl">
                  <a:srgbClr val="000000">
                    <a:alpha val="38000"/>
                  </a:srgbClr>
                </a:outerShdw>
              </a:effectLst>
              <a:cs typeface="AngsanaUPC" pitchFamily="18" charset="-34"/>
            </a:endParaRPr>
          </a:p>
        </p:txBody>
      </p:sp>
    </p:spTree>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52718"/>
            <a:ext cx="8856984" cy="4140378"/>
          </a:xfrm>
        </p:spPr>
        <p:txBody>
          <a:bodyPr>
            <a:noAutofit/>
          </a:bodyPr>
          <a:lstStyle/>
          <a:p>
            <a:pPr algn="just">
              <a:lnSpc>
                <a:spcPct val="150000"/>
              </a:lnSpc>
            </a:pPr>
            <a:r>
              <a:rPr lang="ru-RU" sz="1600" b="1" dirty="0">
                <a:solidFill>
                  <a:schemeClr val="accent6">
                    <a:lumMod val="50000"/>
                  </a:schemeClr>
                </a:solidFill>
                <a:latin typeface="Times New Roman" panose="02020603050405020304" pitchFamily="18" charset="0"/>
                <a:cs typeface="Times New Roman" panose="02020603050405020304" pitchFamily="18" charset="0"/>
              </a:rPr>
              <a:t>Цель проекта:</a:t>
            </a:r>
            <a:r>
              <a:rPr lang="ru-RU" sz="1600" dirty="0">
                <a:solidFill>
                  <a:schemeClr val="accent6">
                    <a:lumMod val="50000"/>
                  </a:schemeClr>
                </a:solidFill>
                <a:latin typeface="Times New Roman" panose="02020603050405020304" pitchFamily="18" charset="0"/>
                <a:cs typeface="Times New Roman" panose="02020603050405020304" pitchFamily="18" charset="0"/>
              </a:rPr>
              <a:t> </a:t>
            </a:r>
            <a:r>
              <a:rPr lang="ru-RU" sz="1600" dirty="0">
                <a:solidFill>
                  <a:srgbClr val="00B050"/>
                </a:solidFill>
                <a:latin typeface="Times New Roman" panose="02020603050405020304" pitchFamily="18" charset="0"/>
                <a:cs typeface="Times New Roman" panose="02020603050405020304" pitchFamily="18" charset="0"/>
              </a:rPr>
              <a:t>расширять знания детей о способах и условиях </a:t>
            </a:r>
            <a:r>
              <a:rPr lang="ru-RU" sz="1600" b="1" dirty="0">
                <a:solidFill>
                  <a:srgbClr val="00B050"/>
                </a:solidFill>
                <a:latin typeface="Times New Roman" panose="02020603050405020304" pitchFamily="18" charset="0"/>
                <a:cs typeface="Times New Roman" panose="02020603050405020304" pitchFamily="18" charset="0"/>
              </a:rPr>
              <a:t>выращивания зеленого лука</a:t>
            </a:r>
            <a:r>
              <a:rPr lang="ru-RU" sz="1600" dirty="0">
                <a:solidFill>
                  <a:srgbClr val="00B050"/>
                </a:solidFill>
                <a:latin typeface="Times New Roman" panose="02020603050405020304" pitchFamily="18" charset="0"/>
                <a:cs typeface="Times New Roman" panose="02020603050405020304" pitchFamily="18" charset="0"/>
              </a:rPr>
              <a:t>, о влиянии солнечного света на рост растения. Формировать </a:t>
            </a:r>
            <a:r>
              <a:rPr lang="ru-RU" sz="1600" b="1" dirty="0">
                <a:solidFill>
                  <a:srgbClr val="00B050"/>
                </a:solidFill>
                <a:latin typeface="Times New Roman" panose="02020603050405020304" pitchFamily="18" charset="0"/>
                <a:cs typeface="Times New Roman" panose="02020603050405020304" pitchFamily="18" charset="0"/>
              </a:rPr>
              <a:t>экологическую</a:t>
            </a:r>
            <a:r>
              <a:rPr lang="ru-RU" sz="1600" dirty="0">
                <a:solidFill>
                  <a:srgbClr val="00B050"/>
                </a:solidFill>
                <a:latin typeface="Times New Roman" panose="02020603050405020304" pitchFamily="18" charset="0"/>
                <a:cs typeface="Times New Roman" panose="02020603050405020304" pitchFamily="18" charset="0"/>
              </a:rPr>
              <a:t> воспитанность дошкольников, активизировать мыслительно – поисковую деятельность детей.</a:t>
            </a:r>
            <a:br>
              <a:rPr lang="ru-RU" sz="1600" dirty="0">
                <a:solidFill>
                  <a:srgbClr val="00B050"/>
                </a:solidFill>
                <a:latin typeface="Times New Roman" panose="02020603050405020304" pitchFamily="18" charset="0"/>
                <a:cs typeface="Times New Roman" panose="02020603050405020304" pitchFamily="18" charset="0"/>
              </a:rPr>
            </a:br>
            <a:r>
              <a:rPr lang="ru-RU" sz="1600" dirty="0" smtClean="0">
                <a:solidFill>
                  <a:srgbClr val="00B050"/>
                </a:solidFill>
                <a:latin typeface="Times New Roman" panose="02020603050405020304" pitchFamily="18" charset="0"/>
                <a:cs typeface="Times New Roman" panose="02020603050405020304" pitchFamily="18" charset="0"/>
              </a:rPr>
              <a:t/>
            </a:r>
            <a:br>
              <a:rPr lang="ru-RU" sz="1600" dirty="0" smtClean="0">
                <a:solidFill>
                  <a:srgbClr val="00B050"/>
                </a:solidFill>
                <a:latin typeface="Times New Roman" panose="02020603050405020304" pitchFamily="18" charset="0"/>
                <a:cs typeface="Times New Roman" panose="02020603050405020304" pitchFamily="18" charset="0"/>
              </a:rPr>
            </a:b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Задачи</a:t>
            </a:r>
            <a:r>
              <a:rPr lang="ru-RU" sz="1600" b="1" dirty="0">
                <a:solidFill>
                  <a:schemeClr val="accent6">
                    <a:lumMod val="50000"/>
                  </a:schemeClr>
                </a:solidFill>
                <a:latin typeface="Times New Roman" panose="02020603050405020304" pitchFamily="18" charset="0"/>
                <a:cs typeface="Times New Roman" panose="02020603050405020304" pitchFamily="18" charset="0"/>
              </a:rPr>
              <a:t> проекта:</a:t>
            </a:r>
            <a:r>
              <a:rPr lang="ru-RU" sz="1600" dirty="0">
                <a:solidFill>
                  <a:schemeClr val="accent6">
                    <a:lumMod val="50000"/>
                  </a:schemeClr>
                </a:solidFill>
                <a:latin typeface="Times New Roman" panose="02020603050405020304" pitchFamily="18" charset="0"/>
                <a:cs typeface="Times New Roman" panose="02020603050405020304" pitchFamily="18" charset="0"/>
              </a:rPr>
              <a:t> </a:t>
            </a:r>
            <a:r>
              <a:rPr lang="ru-RU" sz="1600" dirty="0">
                <a:solidFill>
                  <a:srgbClr val="00B050"/>
                </a:solidFill>
                <a:latin typeface="Times New Roman" panose="02020603050405020304" pitchFamily="18" charset="0"/>
                <a:cs typeface="Times New Roman" panose="02020603050405020304" pitchFamily="18" charset="0"/>
              </a:rPr>
              <a:t>развитие мышления, воображения детей, умения наблюдать, сравнивать, обобщать результаты наблюдений; формирование представлений о строении, развитии растений, их связи с различными факторами окружающей </a:t>
            </a:r>
            <a:r>
              <a:rPr lang="ru-RU" sz="1600" b="1" dirty="0">
                <a:solidFill>
                  <a:srgbClr val="00B050"/>
                </a:solidFill>
                <a:latin typeface="Times New Roman" panose="02020603050405020304" pitchFamily="18" charset="0"/>
                <a:cs typeface="Times New Roman" panose="02020603050405020304" pitchFamily="18" charset="0"/>
              </a:rPr>
              <a:t>среды</a:t>
            </a:r>
            <a:r>
              <a:rPr lang="ru-RU" sz="1600" dirty="0">
                <a:solidFill>
                  <a:srgbClr val="00B050"/>
                </a:solidFill>
                <a:latin typeface="Times New Roman" panose="02020603050405020304" pitchFamily="18" charset="0"/>
                <a:cs typeface="Times New Roman" panose="02020603050405020304" pitchFamily="18" charset="0"/>
              </a:rPr>
              <a:t>, значении в жизни человека. Формирование бережного, эмоционального отношения к природе, желания заботиться о растениях, ответственности за порученное дело.</a:t>
            </a:r>
          </a:p>
        </p:txBody>
      </p:sp>
      <p:pic>
        <p:nvPicPr>
          <p:cNvPr id="12" name="Picture 2" descr="https://yt3.ggpht.com/a-/AAuE7mAnvgddBxQ2tNwUku3_-MfvBb3Q3T80RLgjlw=s800-mo-c-c0xffffffff-rj-k-n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080" y="4179606"/>
            <a:ext cx="2557960" cy="25579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1022727"/>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52718"/>
            <a:ext cx="6068888" cy="3348290"/>
          </a:xfrm>
        </p:spPr>
        <p:txBody>
          <a:bodyPr>
            <a:noAutofit/>
          </a:bodyPr>
          <a:lstStyle/>
          <a:p>
            <a:pPr>
              <a:lnSpc>
                <a:spcPct val="150000"/>
              </a:lnSpc>
            </a:pPr>
            <a:r>
              <a:rPr lang="ru-RU" sz="1600" b="1" dirty="0">
                <a:solidFill>
                  <a:schemeClr val="accent6">
                    <a:lumMod val="50000"/>
                  </a:schemeClr>
                </a:solidFill>
                <a:latin typeface="Times New Roman" panose="02020603050405020304" pitchFamily="18" charset="0"/>
                <a:cs typeface="Times New Roman" panose="02020603050405020304" pitchFamily="18" charset="0"/>
              </a:rPr>
              <a:t>Методы и технологии:</a:t>
            </a: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-беседы;</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-занятия в игровой форме;</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-дидактические игры;</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-подвижные игры;</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-пальчиковая гимнастика и др.;</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-художественное слово;</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-элементарные эксперименты и опыты;</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-трудовые поручения.</a:t>
            </a:r>
          </a:p>
        </p:txBody>
      </p:sp>
      <p:pic>
        <p:nvPicPr>
          <p:cNvPr id="4098" name="Picture 2" descr="https://img1.liveinternet.ru/images/attach/d/0/142/301/142301707_55.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20207" y="2276872"/>
            <a:ext cx="4056385" cy="43284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8424387"/>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2718"/>
            <a:ext cx="8820472" cy="2556202"/>
          </a:xfrm>
        </p:spPr>
        <p:txBody>
          <a:bodyPr>
            <a:noAutofit/>
          </a:bodyPr>
          <a:lstStyle/>
          <a:p>
            <a:pPr>
              <a:lnSpc>
                <a:spcPct val="150000"/>
              </a:lnSpc>
            </a:pPr>
            <a:r>
              <a:rPr lang="ru-RU" sz="1600" b="1" dirty="0">
                <a:solidFill>
                  <a:schemeClr val="accent6">
                    <a:lumMod val="50000"/>
                  </a:schemeClr>
                </a:solidFill>
                <a:latin typeface="Times New Roman" panose="02020603050405020304" pitchFamily="18" charset="0"/>
                <a:cs typeface="Times New Roman" panose="02020603050405020304" pitchFamily="18" charset="0"/>
              </a:rPr>
              <a:t>Ожидаемые результаты</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a:t>
            </a: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1. У детей сформирован интерес к исследовательской деятельности, умение применять полученные знания в практике.</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2. Обогащены знания дошкольников о луке, об особенностях его выращивания, о необходимых условиях для его роста.</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3. У воспитанников сформировано уважение к труду и бережное отношение к его результатам.</a:t>
            </a:r>
          </a:p>
        </p:txBody>
      </p:sp>
      <p:pic>
        <p:nvPicPr>
          <p:cNvPr id="6146" name="Picture 2" descr="https://i.pinimg.com/originals/e7/0b/81/e70b81a432fdba5dfc6c656fd1e2a037.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8064" y="2924944"/>
            <a:ext cx="3005435" cy="3816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1275060"/>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504" y="152718"/>
            <a:ext cx="8856984" cy="7092706"/>
          </a:xfrm>
        </p:spPr>
        <p:txBody>
          <a:bodyPr>
            <a:noAutofit/>
          </a:bodyPr>
          <a:lstStyle/>
          <a:p>
            <a:pPr>
              <a:lnSpc>
                <a:spcPct val="150000"/>
              </a:lnSpc>
            </a:pPr>
            <a:r>
              <a:rPr lang="ru-RU" sz="1600" b="1" dirty="0">
                <a:solidFill>
                  <a:schemeClr val="accent6">
                    <a:lumMod val="50000"/>
                  </a:schemeClr>
                </a:solidFill>
                <a:latin typeface="Times New Roman" panose="02020603050405020304" pitchFamily="18" charset="0"/>
                <a:cs typeface="Times New Roman" panose="02020603050405020304" pitchFamily="18" charset="0"/>
              </a:rPr>
              <a:t>Этапы проекта:</a:t>
            </a: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chemeClr val="accent6">
                    <a:lumMod val="75000"/>
                  </a:schemeClr>
                </a:solidFill>
                <a:latin typeface="Times New Roman" panose="02020603050405020304" pitchFamily="18" charset="0"/>
                <a:cs typeface="Times New Roman" panose="02020603050405020304" pitchFamily="18" charset="0"/>
              </a:rPr>
              <a:t>1. Мотивационный</a:t>
            </a:r>
            <a:r>
              <a:rPr lang="ru-RU" sz="1200" dirty="0">
                <a:solidFill>
                  <a:srgbClr val="00B050"/>
                </a:solidFill>
                <a:latin typeface="Times New Roman" panose="02020603050405020304" pitchFamily="18" charset="0"/>
                <a:cs typeface="Times New Roman" panose="02020603050405020304" pitchFamily="18" charset="0"/>
              </a:rPr>
              <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Просмотр иллюстраций с изображением </a:t>
            </a:r>
            <a:r>
              <a:rPr lang="ru-RU" sz="1200" b="1" dirty="0">
                <a:solidFill>
                  <a:srgbClr val="00B050"/>
                </a:solidFill>
                <a:latin typeface="Times New Roman" panose="02020603050405020304" pitchFamily="18" charset="0"/>
                <a:cs typeface="Times New Roman" panose="02020603050405020304" pitchFamily="18" charset="0"/>
              </a:rPr>
              <a:t>лука разных сортов</a:t>
            </a:r>
            <a:r>
              <a:rPr lang="ru-RU" sz="1200" dirty="0">
                <a:solidFill>
                  <a:srgbClr val="00B050"/>
                </a:solidFill>
                <a:latin typeface="Times New Roman" panose="02020603050405020304" pitchFamily="18" charset="0"/>
                <a:cs typeface="Times New Roman" panose="02020603050405020304" pitchFamily="18" charset="0"/>
              </a:rPr>
              <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Рассматривание основных частей </a:t>
            </a:r>
            <a:r>
              <a:rPr lang="ru-RU" sz="1200" b="1" dirty="0">
                <a:solidFill>
                  <a:srgbClr val="00B050"/>
                </a:solidFill>
                <a:latin typeface="Times New Roman" panose="02020603050405020304" pitchFamily="18" charset="0"/>
                <a:cs typeface="Times New Roman" panose="02020603050405020304" pitchFamily="18" charset="0"/>
              </a:rPr>
              <a:t>лука</a:t>
            </a:r>
            <a:r>
              <a:rPr lang="ru-RU" sz="1200" dirty="0">
                <a:solidFill>
                  <a:srgbClr val="00B050"/>
                </a:solidFill>
                <a:latin typeface="Times New Roman" panose="02020603050405020304" pitchFamily="18" charset="0"/>
                <a:cs typeface="Times New Roman" panose="02020603050405020304" pitchFamily="18" charset="0"/>
              </a:rPr>
              <a:t>, беседа о пользе овощей</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Чтение художественной литературы: сказки, загадки о луке.</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Просмотр мультфильма «Чиполино».</a:t>
            </a:r>
            <a:br>
              <a:rPr lang="ru-RU" sz="1200" dirty="0">
                <a:solidFill>
                  <a:srgbClr val="00B050"/>
                </a:solidFill>
                <a:latin typeface="Times New Roman" panose="02020603050405020304" pitchFamily="18" charset="0"/>
                <a:cs typeface="Times New Roman" panose="02020603050405020304" pitchFamily="18" charset="0"/>
              </a:rPr>
            </a:br>
            <a:r>
              <a:rPr lang="ru-RU" sz="1600" dirty="0">
                <a:solidFill>
                  <a:schemeClr val="accent6">
                    <a:lumMod val="75000"/>
                  </a:schemeClr>
                </a:solidFill>
                <a:latin typeface="Times New Roman" panose="02020603050405020304" pitchFamily="18" charset="0"/>
                <a:cs typeface="Times New Roman" panose="02020603050405020304" pitchFamily="18" charset="0"/>
              </a:rPr>
              <a:t>2. Подготовительный</a:t>
            </a:r>
            <a:r>
              <a:rPr lang="ru-RU" sz="1200" dirty="0">
                <a:solidFill>
                  <a:srgbClr val="00B050"/>
                </a:solidFill>
                <a:latin typeface="Times New Roman" panose="02020603050405020304" pitchFamily="18" charset="0"/>
                <a:cs typeface="Times New Roman" panose="02020603050405020304" pitchFamily="18" charset="0"/>
              </a:rPr>
              <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Игры и игровые упражнения</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Беседа </a:t>
            </a:r>
            <a:r>
              <a:rPr lang="ru-RU" sz="1200" i="1" dirty="0">
                <a:solidFill>
                  <a:srgbClr val="00B050"/>
                </a:solidFill>
                <a:latin typeface="Times New Roman" panose="02020603050405020304" pitchFamily="18" charset="0"/>
                <a:cs typeface="Times New Roman" panose="02020603050405020304" pitchFamily="18" charset="0"/>
              </a:rPr>
              <a:t>«Что нужно для растений?»</a:t>
            </a:r>
            <a:r>
              <a:rPr lang="ru-RU" sz="1200" dirty="0">
                <a:solidFill>
                  <a:srgbClr val="00B050"/>
                </a:solidFill>
                <a:latin typeface="Times New Roman" panose="02020603050405020304" pitchFamily="18" charset="0"/>
                <a:cs typeface="Times New Roman" panose="02020603050405020304" pitchFamily="18" charset="0"/>
              </a:rPr>
              <a:t> и рассматривание предметов-помощников</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Художественное творчество детей.</a:t>
            </a:r>
            <a:br>
              <a:rPr lang="ru-RU" sz="1200" dirty="0">
                <a:solidFill>
                  <a:srgbClr val="00B050"/>
                </a:solidFill>
                <a:latin typeface="Times New Roman" panose="02020603050405020304" pitchFamily="18" charset="0"/>
                <a:cs typeface="Times New Roman" panose="02020603050405020304" pitchFamily="18" charset="0"/>
              </a:rPr>
            </a:br>
            <a:r>
              <a:rPr lang="ru-RU" sz="1600" dirty="0">
                <a:solidFill>
                  <a:schemeClr val="accent6">
                    <a:lumMod val="75000"/>
                  </a:schemeClr>
                </a:solidFill>
                <a:latin typeface="Times New Roman" panose="02020603050405020304" pitchFamily="18" charset="0"/>
                <a:cs typeface="Times New Roman" panose="02020603050405020304" pitchFamily="18" charset="0"/>
              </a:rPr>
              <a:t>3. Реализация </a:t>
            </a:r>
            <a:r>
              <a:rPr lang="ru-RU" sz="1600" b="1" dirty="0" smtClean="0">
                <a:solidFill>
                  <a:schemeClr val="accent6">
                    <a:lumMod val="75000"/>
                  </a:schemeClr>
                </a:solidFill>
                <a:latin typeface="Times New Roman" panose="02020603050405020304" pitchFamily="18" charset="0"/>
                <a:cs typeface="Times New Roman" panose="02020603050405020304" pitchFamily="18" charset="0"/>
              </a:rPr>
              <a:t>проекта</a:t>
            </a:r>
            <a:r>
              <a:rPr lang="ru-RU" sz="1200" b="1" dirty="0" smtClean="0">
                <a:solidFill>
                  <a:schemeClr val="accent6">
                    <a:lumMod val="75000"/>
                  </a:schemeClr>
                </a:solidFill>
                <a:latin typeface="Times New Roman" panose="02020603050405020304" pitchFamily="18" charset="0"/>
                <a:cs typeface="Times New Roman" panose="02020603050405020304" pitchFamily="18" charset="0"/>
              </a:rPr>
              <a:t/>
            </a:r>
            <a:br>
              <a:rPr lang="ru-RU" sz="1200" b="1" dirty="0" smtClean="0">
                <a:solidFill>
                  <a:schemeClr val="accent6">
                    <a:lumMod val="75000"/>
                  </a:schemeClr>
                </a:solidFill>
                <a:latin typeface="Times New Roman" panose="02020603050405020304" pitchFamily="18" charset="0"/>
                <a:cs typeface="Times New Roman" panose="02020603050405020304" pitchFamily="18" charset="0"/>
              </a:rPr>
            </a:br>
            <a:r>
              <a:rPr lang="ru-RU" sz="1200" b="1" dirty="0">
                <a:solidFill>
                  <a:srgbClr val="00B050"/>
                </a:solidFill>
                <a:latin typeface="Times New Roman" panose="02020603050405020304" pitchFamily="18" charset="0"/>
                <a:cs typeface="Times New Roman" panose="02020603050405020304" pitchFamily="18" charset="0"/>
              </a:rPr>
              <a:t>Непосредственно-организованная деятельность:</a:t>
            </a:r>
            <a:r>
              <a:rPr lang="ru-RU" sz="1200" dirty="0">
                <a:solidFill>
                  <a:srgbClr val="00B050"/>
                </a:solidFill>
                <a:latin typeface="Times New Roman" panose="02020603050405020304" pitchFamily="18" charset="0"/>
                <a:cs typeface="Times New Roman" panose="02020603050405020304" pitchFamily="18" charset="0"/>
              </a:rPr>
              <a:t> </a:t>
            </a:r>
            <a:r>
              <a:rPr lang="ru-RU" sz="1200" i="1" dirty="0">
                <a:solidFill>
                  <a:srgbClr val="00B050"/>
                </a:solidFill>
                <a:latin typeface="Times New Roman" panose="02020603050405020304" pitchFamily="18" charset="0"/>
                <a:cs typeface="Times New Roman" panose="02020603050405020304" pitchFamily="18" charset="0"/>
              </a:rPr>
              <a:t>«Лук наш хороший друг».</a:t>
            </a:r>
            <a:r>
              <a:rPr lang="ru-RU" sz="1200" dirty="0">
                <a:solidFill>
                  <a:srgbClr val="00B050"/>
                </a:solidFill>
                <a:latin typeface="Times New Roman" panose="02020603050405020304" pitchFamily="18" charset="0"/>
                <a:cs typeface="Times New Roman" panose="02020603050405020304" pitchFamily="18" charset="0"/>
              </a:rPr>
              <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Наблюдение за появлением первых луковых </a:t>
            </a:r>
            <a:r>
              <a:rPr lang="ru-RU" sz="1200" dirty="0" smtClean="0">
                <a:solidFill>
                  <a:srgbClr val="00B050"/>
                </a:solidFill>
                <a:latin typeface="Times New Roman" panose="02020603050405020304" pitchFamily="18" charset="0"/>
                <a:cs typeface="Times New Roman" panose="02020603050405020304" pitchFamily="18" charset="0"/>
              </a:rPr>
              <a:t>пёрышко </a:t>
            </a:r>
            <a:r>
              <a:rPr lang="ru-RU" sz="1200" dirty="0">
                <a:solidFill>
                  <a:srgbClr val="00B050"/>
                </a:solidFill>
                <a:latin typeface="Times New Roman" panose="02020603050405020304" pitchFamily="18" charset="0"/>
                <a:cs typeface="Times New Roman" panose="02020603050405020304" pitchFamily="18" charset="0"/>
              </a:rPr>
              <a:t>и ростом растения. Зарисовка этапов роста растения</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Труд по уходу за рассадой </a:t>
            </a:r>
            <a:r>
              <a:rPr lang="ru-RU" sz="1200" i="1" dirty="0">
                <a:solidFill>
                  <a:srgbClr val="00B050"/>
                </a:solidFill>
                <a:latin typeface="Times New Roman" panose="02020603050405020304" pitchFamily="18" charset="0"/>
                <a:cs typeface="Times New Roman" panose="02020603050405020304" pitchFamily="18" charset="0"/>
              </a:rPr>
              <a:t>(полив)</a:t>
            </a:r>
            <a:r>
              <a:rPr lang="ru-RU" sz="1200" dirty="0">
                <a:solidFill>
                  <a:srgbClr val="00B050"/>
                </a:solidFill>
                <a:latin typeface="Times New Roman" panose="02020603050405020304" pitchFamily="18" charset="0"/>
                <a:cs typeface="Times New Roman" panose="02020603050405020304" pitchFamily="18" charset="0"/>
              </a:rPr>
              <a:t>.</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Эксперимент – растет ли лук без воды или света.</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Лепка «Лук для борща</a:t>
            </a:r>
            <a:r>
              <a:rPr lang="ru-RU" sz="1200" dirty="0" smtClean="0">
                <a:solidFill>
                  <a:srgbClr val="00B050"/>
                </a:solidFill>
                <a:latin typeface="Times New Roman" panose="02020603050405020304" pitchFamily="18" charset="0"/>
                <a:cs typeface="Times New Roman" panose="02020603050405020304" pitchFamily="18" charset="0"/>
              </a:rPr>
              <a:t>»</a:t>
            </a:r>
            <a:r>
              <a:rPr lang="ru-RU" sz="1200" dirty="0">
                <a:solidFill>
                  <a:srgbClr val="00B050"/>
                </a:solidFill>
                <a:latin typeface="Times New Roman" panose="02020603050405020304" pitchFamily="18" charset="0"/>
                <a:cs typeface="Times New Roman" panose="02020603050405020304" pitchFamily="18" charset="0"/>
              </a:rPr>
              <a:t> </a:t>
            </a:r>
            <a:br>
              <a:rPr lang="ru-RU" sz="1200" dirty="0">
                <a:solidFill>
                  <a:srgbClr val="00B050"/>
                </a:solidFill>
                <a:latin typeface="Times New Roman" panose="02020603050405020304" pitchFamily="18" charset="0"/>
                <a:cs typeface="Times New Roman" panose="02020603050405020304" pitchFamily="18" charset="0"/>
              </a:rPr>
            </a:br>
            <a:r>
              <a:rPr lang="ru-RU" sz="1600" dirty="0">
                <a:solidFill>
                  <a:schemeClr val="accent6">
                    <a:lumMod val="75000"/>
                  </a:schemeClr>
                </a:solidFill>
                <a:latin typeface="Times New Roman" panose="02020603050405020304" pitchFamily="18" charset="0"/>
                <a:cs typeface="Times New Roman" panose="02020603050405020304" pitchFamily="18" charset="0"/>
              </a:rPr>
              <a:t>4. Результаты </a:t>
            </a:r>
            <a:r>
              <a:rPr lang="ru-RU" sz="1600" b="1" dirty="0">
                <a:solidFill>
                  <a:schemeClr val="accent6">
                    <a:lumMod val="75000"/>
                  </a:schemeClr>
                </a:solidFill>
                <a:latin typeface="Times New Roman" panose="02020603050405020304" pitchFamily="18" charset="0"/>
                <a:cs typeface="Times New Roman" panose="02020603050405020304" pitchFamily="18" charset="0"/>
              </a:rPr>
              <a:t>проекта</a:t>
            </a:r>
            <a:r>
              <a:rPr lang="ru-RU" sz="1200" dirty="0">
                <a:solidFill>
                  <a:srgbClr val="00B050"/>
                </a:solidFill>
                <a:latin typeface="Times New Roman" panose="02020603050405020304" pitchFamily="18" charset="0"/>
                <a:cs typeface="Times New Roman" panose="02020603050405020304" pitchFamily="18" charset="0"/>
              </a:rPr>
              <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Труд по уходу за растениями </a:t>
            </a:r>
            <a:r>
              <a:rPr lang="ru-RU" sz="1200" i="1" dirty="0">
                <a:solidFill>
                  <a:srgbClr val="00B050"/>
                </a:solidFill>
                <a:latin typeface="Times New Roman" panose="02020603050405020304" pitchFamily="18" charset="0"/>
                <a:cs typeface="Times New Roman" panose="02020603050405020304" pitchFamily="18" charset="0"/>
              </a:rPr>
              <a:t>(полив)</a:t>
            </a:r>
            <a:r>
              <a:rPr lang="ru-RU" sz="1200" dirty="0">
                <a:solidFill>
                  <a:srgbClr val="00B050"/>
                </a:solidFill>
                <a:latin typeface="Times New Roman" panose="02020603050405020304" pitchFamily="18" charset="0"/>
                <a:cs typeface="Times New Roman" panose="02020603050405020304" pitchFamily="18" charset="0"/>
              </a:rPr>
              <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Наблюдение за ростом растений</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Зарисовка этапов роста растений</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Сбор урожая</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Употребление в пищу</a:t>
            </a:r>
            <a:br>
              <a:rPr lang="ru-RU" sz="1200" dirty="0">
                <a:solidFill>
                  <a:srgbClr val="00B050"/>
                </a:solidFill>
                <a:latin typeface="Times New Roman" panose="02020603050405020304" pitchFamily="18" charset="0"/>
                <a:cs typeface="Times New Roman" panose="02020603050405020304" pitchFamily="18" charset="0"/>
              </a:rPr>
            </a:br>
            <a:r>
              <a:rPr lang="ru-RU" sz="1200" dirty="0">
                <a:solidFill>
                  <a:srgbClr val="00B050"/>
                </a:solidFill>
                <a:latin typeface="Times New Roman" panose="02020603050405020304" pitchFamily="18" charset="0"/>
                <a:cs typeface="Times New Roman" panose="02020603050405020304" pitchFamily="18" charset="0"/>
              </a:rPr>
              <a:t>Создание презентации</a:t>
            </a: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endParaRPr lang="ru-RU" sz="1600" dirty="0">
              <a:solidFill>
                <a:srgbClr val="00B050"/>
              </a:solidFill>
              <a:latin typeface="Times New Roman" panose="02020603050405020304" pitchFamily="18" charset="0"/>
              <a:cs typeface="Times New Roman" panose="02020603050405020304" pitchFamily="18" charset="0"/>
            </a:endParaRPr>
          </a:p>
        </p:txBody>
      </p:sp>
      <p:pic>
        <p:nvPicPr>
          <p:cNvPr id="8" name="Picture 2" descr="https://yt3.ggpht.com/a-/AAuE7mAnvgddBxQ2tNwUku3_-MfvBb3Q3T80RLgjlw=s800-mo-c-c0xffffffff-rj-k-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40152" y="4077072"/>
            <a:ext cx="2557960" cy="25579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6066186"/>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0" y="0"/>
            <a:ext cx="8892480" cy="6857999"/>
          </a:xfrm>
        </p:spPr>
        <p:txBody>
          <a:bodyPr>
            <a:normAutofit/>
          </a:bodyPr>
          <a:lstStyle/>
          <a:p>
            <a:pPr algn="ctr"/>
            <a:r>
              <a:rPr lang="ru-RU" dirty="0" smtClean="0">
                <a:solidFill>
                  <a:schemeClr val="accent6">
                    <a:lumMod val="50000"/>
                  </a:schemeClr>
                </a:solidFill>
              </a:rPr>
              <a:t>Мотивационный этап</a:t>
            </a:r>
          </a:p>
          <a:p>
            <a:pPr algn="ctr"/>
            <a:endParaRPr lang="ru-RU" dirty="0">
              <a:solidFill>
                <a:schemeClr val="accent6">
                  <a:lumMod val="50000"/>
                </a:schemeClr>
              </a:solidFill>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08" y="487767"/>
            <a:ext cx="3729622" cy="2797217"/>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520" y="505507"/>
            <a:ext cx="3705970" cy="2779477"/>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75408" y="3573016"/>
            <a:ext cx="3739130" cy="2804347"/>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51520" y="3573016"/>
            <a:ext cx="3936439" cy="2953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80998403"/>
      </p:ext>
    </p:extLst>
  </p:cSld>
  <p:clrMapOvr>
    <a:masterClrMapping/>
  </p:clrMapOvr>
  <p:transition spd="slow">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52718"/>
            <a:ext cx="6068888" cy="6516642"/>
          </a:xfrm>
        </p:spPr>
        <p:txBody>
          <a:bodyPr>
            <a:noAutofit/>
          </a:bodyPr>
          <a:lstStyle/>
          <a:p>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                 Загадки </a:t>
            </a:r>
            <a:b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
            </a:r>
            <a:b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br>
            <a:r>
              <a:rPr lang="ru-RU" sz="1600" dirty="0" smtClean="0">
                <a:solidFill>
                  <a:srgbClr val="00B050"/>
                </a:solidFill>
                <a:latin typeface="Times New Roman" panose="02020603050405020304" pitchFamily="18" charset="0"/>
                <a:cs typeface="Times New Roman" panose="02020603050405020304" pitchFamily="18" charset="0"/>
              </a:rPr>
              <a:t>Сидит </a:t>
            </a:r>
            <a:r>
              <a:rPr lang="ru-RU" sz="1600" dirty="0">
                <a:solidFill>
                  <a:srgbClr val="00B050"/>
                </a:solidFill>
                <a:latin typeface="Times New Roman" panose="02020603050405020304" pitchFamily="18" charset="0"/>
                <a:cs typeface="Times New Roman" panose="02020603050405020304" pitchFamily="18" charset="0"/>
              </a:rPr>
              <a:t>дед во сто шуб одет,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Кто его раздевает,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Тот слезы проливает. </a:t>
            </a:r>
            <a:r>
              <a:rPr lang="ru-RU" sz="1600" dirty="0" smtClean="0">
                <a:solidFill>
                  <a:srgbClr val="00B050"/>
                </a:solidFill>
                <a:latin typeface="Times New Roman" panose="02020603050405020304" pitchFamily="18" charset="0"/>
                <a:cs typeface="Times New Roman" panose="02020603050405020304" pitchFamily="18" charset="0"/>
              </a:rPr>
              <a:t/>
            </a:r>
            <a:br>
              <a:rPr lang="ru-RU" sz="1600" dirty="0" smtClean="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smtClean="0">
                <a:solidFill>
                  <a:srgbClr val="00B050"/>
                </a:solidFill>
                <a:latin typeface="Times New Roman" panose="02020603050405020304" pitchFamily="18" charset="0"/>
                <a:cs typeface="Times New Roman" panose="02020603050405020304" pitchFamily="18" charset="0"/>
              </a:rPr>
              <a:t>                   ***</a:t>
            </a: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Прежде чем его мы съели,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Все наплакаться успели. </a:t>
            </a:r>
            <a:r>
              <a:rPr lang="ru-RU" sz="1600" dirty="0" smtClean="0">
                <a:solidFill>
                  <a:srgbClr val="00B050"/>
                </a:solidFill>
                <a:latin typeface="Times New Roman" panose="02020603050405020304" pitchFamily="18" charset="0"/>
                <a:cs typeface="Times New Roman" panose="02020603050405020304" pitchFamily="18" charset="0"/>
              </a:rPr>
              <a:t/>
            </a:r>
            <a:br>
              <a:rPr lang="ru-RU" sz="1600" dirty="0" smtClean="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smtClean="0">
                <a:solidFill>
                  <a:srgbClr val="00B050"/>
                </a:solidFill>
                <a:latin typeface="Times New Roman" panose="02020603050405020304" pitchFamily="18" charset="0"/>
                <a:cs typeface="Times New Roman" panose="02020603050405020304" pitchFamily="18" charset="0"/>
              </a:rPr>
              <a:t>                  ***</a:t>
            </a: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Заставит плакать всех вокруг,</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Хоть он и не </a:t>
            </a:r>
            <a:r>
              <a:rPr lang="ru-RU" sz="1600" dirty="0" err="1">
                <a:solidFill>
                  <a:srgbClr val="00B050"/>
                </a:solidFill>
                <a:latin typeface="Times New Roman" panose="02020603050405020304" pitchFamily="18" charset="0"/>
                <a:cs typeface="Times New Roman" panose="02020603050405020304" pitchFamily="18" charset="0"/>
              </a:rPr>
              <a:t>драчун,а</a:t>
            </a:r>
            <a:r>
              <a:rPr lang="ru-RU" sz="1600" dirty="0">
                <a:solidFill>
                  <a:srgbClr val="00B050"/>
                </a:solidFill>
                <a:latin typeface="Times New Roman" panose="02020603050405020304" pitchFamily="18" charset="0"/>
                <a:cs typeface="Times New Roman" panose="02020603050405020304" pitchFamily="18" charset="0"/>
              </a:rPr>
              <a:t>.... </a:t>
            </a:r>
            <a:r>
              <a:rPr lang="ru-RU" sz="1600" dirty="0" smtClean="0">
                <a:solidFill>
                  <a:srgbClr val="00B050"/>
                </a:solidFill>
                <a:latin typeface="Times New Roman" panose="02020603050405020304" pitchFamily="18" charset="0"/>
                <a:cs typeface="Times New Roman" panose="02020603050405020304" pitchFamily="18" charset="0"/>
              </a:rPr>
              <a:t/>
            </a:r>
            <a:br>
              <a:rPr lang="ru-RU" sz="1600" dirty="0" smtClean="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smtClean="0">
                <a:solidFill>
                  <a:srgbClr val="00B050"/>
                </a:solidFill>
                <a:latin typeface="Times New Roman" panose="02020603050405020304" pitchFamily="18" charset="0"/>
                <a:cs typeface="Times New Roman" panose="02020603050405020304" pitchFamily="18" charset="0"/>
              </a:rPr>
              <a:t>                  ***</a:t>
            </a: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Пришёл барин с грядки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Весь в заплатках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Кто не взглянет, </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Всяк заплачет. </a:t>
            </a:r>
            <a:r>
              <a:rPr lang="ru-RU" sz="1600" dirty="0" smtClean="0">
                <a:solidFill>
                  <a:srgbClr val="00B050"/>
                </a:solidFill>
                <a:latin typeface="Times New Roman" panose="02020603050405020304" pitchFamily="18" charset="0"/>
                <a:cs typeface="Times New Roman" panose="02020603050405020304" pitchFamily="18" charset="0"/>
              </a:rPr>
              <a:t/>
            </a:r>
            <a:br>
              <a:rPr lang="ru-RU" sz="1600" dirty="0" smtClean="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
            </a:r>
            <a:br>
              <a:rPr lang="ru-RU" sz="1600" dirty="0">
                <a:solidFill>
                  <a:srgbClr val="00B050"/>
                </a:solidFill>
                <a:latin typeface="Times New Roman" panose="02020603050405020304" pitchFamily="18" charset="0"/>
                <a:cs typeface="Times New Roman" panose="02020603050405020304" pitchFamily="18" charset="0"/>
              </a:rPr>
            </a:br>
            <a:r>
              <a:rPr lang="ru-RU" sz="1600" dirty="0" smtClean="0">
                <a:solidFill>
                  <a:srgbClr val="00B050"/>
                </a:solidFill>
                <a:latin typeface="Times New Roman" panose="02020603050405020304" pitchFamily="18" charset="0"/>
                <a:cs typeface="Times New Roman" panose="02020603050405020304" pitchFamily="18" charset="0"/>
              </a:rPr>
              <a:t>               ***</a:t>
            </a:r>
            <a:br>
              <a:rPr lang="ru-RU" sz="1600" dirty="0" smtClean="0">
                <a:solidFill>
                  <a:srgbClr val="00B050"/>
                </a:solidFill>
                <a:latin typeface="Times New Roman" panose="02020603050405020304" pitchFamily="18" charset="0"/>
                <a:cs typeface="Times New Roman" panose="02020603050405020304" pitchFamily="18" charset="0"/>
              </a:rPr>
            </a:br>
            <a:r>
              <a:rPr lang="ru-RU" sz="1600" dirty="0" smtClean="0">
                <a:solidFill>
                  <a:srgbClr val="00B050"/>
                </a:solidFill>
                <a:latin typeface="Times New Roman" panose="02020603050405020304" pitchFamily="18" charset="0"/>
                <a:cs typeface="Times New Roman" panose="02020603050405020304" pitchFamily="18" charset="0"/>
              </a:rPr>
              <a:t>Скинули </a:t>
            </a:r>
            <a:r>
              <a:rPr lang="ru-RU" sz="1600" dirty="0">
                <a:solidFill>
                  <a:srgbClr val="00B050"/>
                </a:solidFill>
                <a:latin typeface="Times New Roman" panose="02020603050405020304" pitchFamily="18" charset="0"/>
                <a:cs typeface="Times New Roman" panose="02020603050405020304" pitchFamily="18" charset="0"/>
              </a:rPr>
              <a:t>с Егорушки</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Золотые пёрышки</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Заставил Егорушка</a:t>
            </a:r>
            <a:br>
              <a:rPr lang="ru-RU" sz="1600" dirty="0">
                <a:solidFill>
                  <a:srgbClr val="00B050"/>
                </a:solidFill>
                <a:latin typeface="Times New Roman" panose="02020603050405020304" pitchFamily="18" charset="0"/>
                <a:cs typeface="Times New Roman" panose="02020603050405020304" pitchFamily="18" charset="0"/>
              </a:rPr>
            </a:br>
            <a:r>
              <a:rPr lang="ru-RU" sz="1600" dirty="0">
                <a:solidFill>
                  <a:srgbClr val="00B050"/>
                </a:solidFill>
                <a:latin typeface="Times New Roman" panose="02020603050405020304" pitchFamily="18" charset="0"/>
                <a:cs typeface="Times New Roman" panose="02020603050405020304" pitchFamily="18" charset="0"/>
              </a:rPr>
              <a:t>Плакать и без горюшка.</a:t>
            </a:r>
            <a:br>
              <a:rPr lang="ru-RU" sz="1600" dirty="0">
                <a:solidFill>
                  <a:srgbClr val="00B050"/>
                </a:solidFill>
                <a:latin typeface="Times New Roman" panose="02020603050405020304" pitchFamily="18" charset="0"/>
                <a:cs typeface="Times New Roman" panose="02020603050405020304" pitchFamily="18" charset="0"/>
              </a:rPr>
            </a:br>
            <a:endParaRPr lang="ru-RU" sz="1600" dirty="0">
              <a:solidFill>
                <a:srgbClr val="00B05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11960" y="484959"/>
            <a:ext cx="4389120" cy="5852160"/>
          </a:xfrm>
          <a:prstGeom prst="rect">
            <a:avLst/>
          </a:prstGeom>
        </p:spPr>
      </p:pic>
    </p:spTree>
    <p:extLst>
      <p:ext uri="{BB962C8B-B14F-4D97-AF65-F5344CB8AC3E}">
        <p14:creationId xmlns:p14="http://schemas.microsoft.com/office/powerpoint/2010/main" xmlns="" val="3185373351"/>
      </p:ext>
    </p:extLst>
  </p:cSld>
  <p:clrMapOvr>
    <a:masterClrMapping/>
  </p:clrMapOvr>
  <p:transition spd="slow">
    <p:newsflash/>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410</TotalTime>
  <Words>116</Words>
  <Application>Microsoft Office PowerPoint</Application>
  <PresentationFormat>Экран (4:3)</PresentationFormat>
  <Paragraphs>57</Paragraphs>
  <Slides>31</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Главная</vt:lpstr>
      <vt:lpstr>Муниципальное бюджетное общеобразовательное учреждение «Кадетская средняя общеобразовательная школа № 2  имени Героя Советского Союза  Матвея Степановича Батракова» г. Рубцовска Алтайского края 658204, г. Рубцовск, ул. Комсомольская, 21,  тел. 5-06-82; 5-07-99,  тел/факс: 8 (385-57) 5-06-82, e-mail: kadet2@bk.ru </vt:lpstr>
      <vt:lpstr>Участники проекта: воспитатель Чичмарева Е. Н., дети средней группы. Тип проекта: краткосрочный, информационно-исследовательский. Время реализации: март две недели (18.03.2019 – 31.03.2019 год). Объект исследования: лук. </vt:lpstr>
      <vt:lpstr>Проблема проекта: Проблема экологии в нашей стране стоит очень остро, а дошкольный возраст – самый ценный этап в развитии экологической культуры человека. </vt:lpstr>
      <vt:lpstr>Цель проекта: расширять знания детей о способах и условиях выращивания зеленого лука, о влиянии солнечного света на рост растения. Формировать экологическую воспитанность дошкольников, активизировать мыслительно – поисковую деятельность детей.  Задачи проекта: развитие мышления, воображения детей, умения наблюдать, сравнивать, обобщать результаты наблюдений; формирование представлений о строении, развитии растений, их связи с различными факторами окружающей среды, значении в жизни человека. Формирование бережного, эмоционального отношения к природе, желания заботиться о растениях, ответственности за порученное дело.</vt:lpstr>
      <vt:lpstr>Методы и технологии: -беседы; -занятия в игровой форме; -дидактические игры; -подвижные игры; -пальчиковая гимнастика и др.; -художественное слово; -элементарные эксперименты и опыты; -трудовые поручения.</vt:lpstr>
      <vt:lpstr>Ожидаемые результаты: 1. У детей сформирован интерес к исследовательской деятельности, умение применять полученные знания в практике. 2. Обогащены знания дошкольников о луке, об особенностях его выращивания, о необходимых условиях для его роста. 3. У воспитанников сформировано уважение к труду и бережное отношение к его результатам.</vt:lpstr>
      <vt:lpstr>Этапы проекта: 1. Мотивационный Просмотр иллюстраций с изображением лука разных сортов Рассматривание основных частей лука, беседа о пользе овощей Чтение художественной литературы: сказки, загадки о луке. Просмотр мультфильма «Чиполино». 2. Подготовительный Игры и игровые упражнения Беседа «Что нужно для растений?» и рассматривание предметов-помощников Художественное творчество детей. 3. Реализация проекта Непосредственно-организованная деятельность: «Лук наш хороший друг». Наблюдение за появлением первых луковых пёрышко и ростом растения. Зарисовка этапов роста растения Труд по уходу за рассадой (полив). Эксперимент – растет ли лук без воды или света. Лепка «Лук для борща»  4. Результаты проекта Труд по уходу за растениями (полив) Наблюдение за ростом растений Зарисовка этапов роста растений Сбор урожая Употребление в пищу Создание презентации </vt:lpstr>
      <vt:lpstr>Слайд 8</vt:lpstr>
      <vt:lpstr>                 Загадки   Сидит дед во сто шуб одет,  Кто его раздевает,  Тот слезы проливает.                      *** Прежде чем его мы съели,  Все наплакаться успели.                     *** Заставит плакать всех вокруг, Хоть он и не драчун,а....                     *** Пришёл барин с грядки  Весь в заплатках  Кто не взглянет,  Всяк заплачет.                  *** Скинули с Егорушки Золотые пёрышки Заставил Егорушка Плакать и без горюшка. </vt:lpstr>
      <vt:lpstr>Пословицы о луке Лук от семи недугов лечит. Ешь лук -чаще зубы будут. Лук и мёд кашель быстро уйдёт.. Лук с чесноком- родные братья. Лук -добро и в бою и во щах.</vt:lpstr>
      <vt:lpstr>Экологическая игра     «Угадай, что в мешочке?»  Дид. задача: учить детей описывать предметы, воспринимаемые на ощупь и угадывать их по характерным признакам. Материалы: овощи и фрукты характерной формы и различной плотности: лук, свекла, помидор, слива, яблоко, груша и д.р. Вы знаете, игру «Чудесный мешочек»? играть мы будем сегодня по-иному. Кому я предложу достать из мешочка предмет, ни будет его сразу вытаскивать, а ощупав, сначала назовет его характерные признаки.   </vt:lpstr>
      <vt:lpstr>Беседа: «Что нужно для растений?» и рассматривание предметов-помощников.  </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Творческая деятельность  «Лук для борща». . </vt:lpstr>
      <vt:lpstr>Слайд 25</vt:lpstr>
      <vt:lpstr>Слайд 26</vt:lpstr>
      <vt:lpstr>Слайд 27</vt:lpstr>
      <vt:lpstr>Слайд 28</vt:lpstr>
      <vt:lpstr>1. Дети научились сажать и ухаживать за луком, познакомились с условиями роста лука, научились подмечать пользу и красоту зеленого лука. 2. У детей сформировались знания и представления о росте зеленого лука. В комнатных условиях; как в контейнере с почвой, так и в стакане с водой.  3. Реализация данного проекта научила дошкольников сравнивать, анализировать, делать выводы. В процессе работы над проектом дошкольники рассматривали рост лука, отметили его роль как лекарственного сырья; изучали чудодейственное влияние на здоровье человека. 4. Расширился кругозор и мыслительная деятельность детей. Сам процесс и результат проекта принес детям удовлетворение, радость переживания, осознания собственных умений. 5. Благодаря проведенной работе, наши дети осознанно могут ответить на вопрос, почему необходим лук. </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Шаблон презентации ОВОЩИ</dc:title>
  <dc:creator>Садовская Е Е</dc:creator>
  <dc:description>Шаблон презентации ОВОЩИ</dc:description>
  <cp:lastModifiedBy>Пользователь</cp:lastModifiedBy>
  <cp:revision>57</cp:revision>
  <dcterms:created xsi:type="dcterms:W3CDTF">2016-03-08T13:51:18Z</dcterms:created>
  <dcterms:modified xsi:type="dcterms:W3CDTF">2021-04-07T06:47:15Z</dcterms:modified>
</cp:coreProperties>
</file>