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316" r:id="rId5"/>
    <p:sldId id="273" r:id="rId6"/>
    <p:sldId id="275" r:id="rId7"/>
    <p:sldId id="278" r:id="rId8"/>
    <p:sldId id="291" r:id="rId9"/>
    <p:sldId id="266" r:id="rId10"/>
    <p:sldId id="313" r:id="rId11"/>
    <p:sldId id="267" r:id="rId12"/>
    <p:sldId id="268" r:id="rId13"/>
    <p:sldId id="300" r:id="rId14"/>
    <p:sldId id="306" r:id="rId15"/>
    <p:sldId id="270" r:id="rId16"/>
    <p:sldId id="307" r:id="rId17"/>
    <p:sldId id="294" r:id="rId18"/>
    <p:sldId id="295" r:id="rId19"/>
    <p:sldId id="284" r:id="rId20"/>
    <p:sldId id="319" r:id="rId21"/>
    <p:sldId id="302" r:id="rId22"/>
    <p:sldId id="308" r:id="rId23"/>
    <p:sldId id="314" r:id="rId24"/>
    <p:sldId id="311" r:id="rId25"/>
    <p:sldId id="309" r:id="rId26"/>
    <p:sldId id="320" r:id="rId27"/>
    <p:sldId id="318" r:id="rId28"/>
    <p:sldId id="289" r:id="rId29"/>
    <p:sldId id="305" r:id="rId30"/>
    <p:sldId id="315" r:id="rId31"/>
    <p:sldId id="290" r:id="rId32"/>
    <p:sldId id="30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74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9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5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2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0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4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1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1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1BA4-E39C-4CB3-A5E2-9BBFD196E888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A2A2-C04C-450E-97B3-6C46DAB70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3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29051"/>
            <a:ext cx="9406246" cy="212825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познавательно-речевом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5028" y="2050814"/>
            <a:ext cx="9002972" cy="4807186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читель-логопед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Лютая Т.В.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5028" y="450376"/>
            <a:ext cx="8366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 дошкольное  образовательное  учреждение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комбинированного вида № 41 «Золотая рыбка»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Рубцовск  Алтайского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6412" y="351478"/>
            <a:ext cx="10357513" cy="835878"/>
          </a:xfrm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«Зима»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323833"/>
            <a:ext cx="9307772" cy="52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337" y="287384"/>
            <a:ext cx="9766662" cy="2295049"/>
          </a:xfrm>
        </p:spPr>
        <p:txBody>
          <a:bodyPr>
            <a:normAutofit/>
          </a:bodyPr>
          <a:lstStyle/>
          <a:p>
            <a:pPr algn="l"/>
            <a:r>
              <a:rPr lang="ru-RU" sz="4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картинок (3-5), по которым можно составить небольшой рассказ в 2 - 4 предложения.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4284" y="2860766"/>
            <a:ext cx="10894424" cy="370985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Алёнушка взяла корзинку. </a:t>
            </a:r>
          </a:p>
          <a:p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ошла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собирать грибы.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дождь.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 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дождя появляются </a:t>
            </a:r>
          </a:p>
          <a:p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 дождя </a:t>
            </a:r>
          </a:p>
          <a:p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прячемся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зонтом.</a:t>
            </a:r>
          </a:p>
          <a:p>
            <a:pPr algn="just">
              <a:spcAft>
                <a:spcPts val="0"/>
              </a:spcAft>
            </a:pPr>
            <a:r>
              <a:rPr lang="ru-RU" sz="1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" y="2961564"/>
            <a:ext cx="4267746" cy="1364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" y="4954138"/>
            <a:ext cx="4267746" cy="14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схема, в которую заложена определённая информация.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38200" y="2088107"/>
            <a:ext cx="10853058" cy="427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следующем: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слово или маленькое словосочетание придумывается картинка (изображение);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весь текст зарисовывается схематично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схемы-рисунки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легко воспроизводит текстовую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35000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>
            <a:fillRect/>
          </a:stretch>
        </p:blipFill>
        <p:spPr>
          <a:xfrm>
            <a:off x="341194" y="900751"/>
            <a:ext cx="5923128" cy="509061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06844"/>
              </p:ext>
            </p:extLst>
          </p:nvPr>
        </p:nvGraphicFramePr>
        <p:xfrm>
          <a:off x="6550925" y="900750"/>
          <a:ext cx="5322626" cy="5090616"/>
        </p:xfrm>
        <a:graphic>
          <a:graphicData uri="http://schemas.openxmlformats.org/drawingml/2006/table">
            <a:tbl>
              <a:tblPr/>
              <a:tblGrid>
                <a:gridCol w="1314356">
                  <a:extLst>
                    <a:ext uri="{9D8B030D-6E8A-4147-A177-3AD203B41FA5}">
                      <a16:colId xmlns:a16="http://schemas.microsoft.com/office/drawing/2014/main" val="317690941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1381599563"/>
                    </a:ext>
                  </a:extLst>
                </a:gridCol>
                <a:gridCol w="890726">
                  <a:extLst>
                    <a:ext uri="{9D8B030D-6E8A-4147-A177-3AD203B41FA5}">
                      <a16:colId xmlns:a16="http://schemas.microsoft.com/office/drawing/2014/main" val="2301779605"/>
                    </a:ext>
                  </a:extLst>
                </a:gridCol>
                <a:gridCol w="890726">
                  <a:extLst>
                    <a:ext uri="{9D8B030D-6E8A-4147-A177-3AD203B41FA5}">
                      <a16:colId xmlns:a16="http://schemas.microsoft.com/office/drawing/2014/main" val="242144681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3869673304"/>
                    </a:ext>
                  </a:extLst>
                </a:gridCol>
                <a:gridCol w="1336090">
                  <a:extLst>
                    <a:ext uri="{9D8B030D-6E8A-4147-A177-3AD203B41FA5}">
                      <a16:colId xmlns:a16="http://schemas.microsoft.com/office/drawing/2014/main" val="1536702199"/>
                    </a:ext>
                  </a:extLst>
                </a:gridCol>
              </a:tblGrid>
              <a:tr h="1272654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рубашку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сшила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мишке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80930"/>
                  </a:ext>
                </a:extLst>
              </a:tr>
              <a:tr h="1272654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сошью ему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штанишки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344072"/>
                  </a:ext>
                </a:extLst>
              </a:tr>
              <a:tr h="1272654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к ним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карман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пришить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50070"/>
                  </a:ext>
                </a:extLst>
              </a:tr>
              <a:tr h="1272654">
                <a:tc gridSpan="3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конфетку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положить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95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1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Последовательность работы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01504"/>
            <a:ext cx="10639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Рассматривание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изображённых на ней символов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в образы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логических связок.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составить таким образом, чтобы можно было установить как можно больше логических связок.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(Разбор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происходит 1-2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минуты).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Детям даётся 10-15 секунд для запоминания (фактор внимания). Затем пересказ или рассказ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символов.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начинать со средней группы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Хотя уже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возрасте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простейшие схемы одевания, умывания, построения пирамидки и т. д. </a:t>
            </a:r>
          </a:p>
        </p:txBody>
      </p:sp>
    </p:spTree>
    <p:extLst>
      <p:ext uri="{BB962C8B-B14F-4D97-AF65-F5344CB8AC3E}">
        <p14:creationId xmlns:p14="http://schemas.microsoft.com/office/powerpoint/2010/main" val="21813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67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429" y="327812"/>
            <a:ext cx="11272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5000" b="1" i="1" dirty="0">
                <a:latin typeface="Times New Roman" pitchFamily="18" charset="0"/>
                <a:cs typeface="Times New Roman" pitchFamily="18" charset="0"/>
              </a:rPr>
              <a:t>можно использовать  </a:t>
            </a:r>
          </a:p>
          <a:p>
            <a:pPr algn="ctr">
              <a:defRPr/>
            </a:pPr>
            <a:r>
              <a:rPr lang="ru-RU" sz="5000" b="1" i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5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49733" y="1132026"/>
            <a:ext cx="1181277" cy="653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6900" y="1844231"/>
            <a:ext cx="2500760" cy="113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ри проговаривании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50862" y="2021450"/>
            <a:ext cx="1447142" cy="1425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76900" y="3405510"/>
            <a:ext cx="2593074" cy="12965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21122" y="2418066"/>
            <a:ext cx="1367814" cy="2283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284619" y="5156064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ри пересказах сказок</a:t>
            </a:r>
            <a:endParaRPr lang="ru-RU" sz="24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194825" y="2704661"/>
            <a:ext cx="761820" cy="179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368835" y="5133057"/>
            <a:ext cx="2765526" cy="1172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загадывании загадок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9038842" y="1344356"/>
            <a:ext cx="1382763" cy="84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9242364" y="2211164"/>
            <a:ext cx="2765526" cy="1173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составлении рассказов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906228" y="2590608"/>
            <a:ext cx="44196" cy="211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573741" y="5179072"/>
            <a:ext cx="2606722" cy="1025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скороговорок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85711" y="3831118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755409" y="2333073"/>
            <a:ext cx="1283433" cy="1706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7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последовательность действий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2" y="1924334"/>
            <a:ext cx="4931955" cy="4258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924334"/>
            <a:ext cx="6073254" cy="42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festival.1september.ru/articles/588627/f_clip_image002.gif"/>
          <p:cNvPicPr/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1173706" y="1780482"/>
            <a:ext cx="9594377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1733265" y="4495683"/>
            <a:ext cx="8761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 – меня ужалила оса, </a:t>
            </a:r>
            <a:b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СО-СО-СО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стал мой нос как колесо,</a:t>
            </a:r>
            <a:b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СЫ-СЫ-СЫ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 боюсь я злой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 осу в руке несу!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1787857"/>
            <a:ext cx="6032310" cy="4490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1787857"/>
            <a:ext cx="4653887" cy="44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6536" y="365126"/>
            <a:ext cx="10057263" cy="835878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446663"/>
            <a:ext cx="4981434" cy="4667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5" r="-2" b="7289"/>
          <a:stretch>
            <a:fillRect/>
          </a:stretch>
        </p:blipFill>
        <p:spPr bwMode="auto">
          <a:xfrm>
            <a:off x="5732060" y="1446663"/>
            <a:ext cx="5882185" cy="44355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672" y="333131"/>
            <a:ext cx="103859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каким-нибудь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неизвестным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словам,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долго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напрасно мучиться над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ними, но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 с картинками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– и ребёнок усвоит их на  лету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0"/>
          <p:cNvPicPr/>
          <p:nvPr/>
        </p:nvPicPr>
        <p:blipFill>
          <a:blip r:embed="rId2"/>
          <a:stretch/>
        </p:blipFill>
        <p:spPr>
          <a:xfrm>
            <a:off x="5022377" y="2347415"/>
            <a:ext cx="6864824" cy="431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5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0" y="365125"/>
            <a:ext cx="7376160" cy="120459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165885"/>
            <a:ext cx="8104818" cy="5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42" y="365126"/>
            <a:ext cx="10084558" cy="562922"/>
          </a:xfrm>
        </p:spPr>
        <p:txBody>
          <a:bodyPr>
            <a:normAutofit fontScale="90000"/>
          </a:bodyPr>
          <a:lstStyle/>
          <a:p>
            <a:pPr algn="ctr">
              <a:tabLst>
                <a:tab pos="6005513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160060"/>
            <a:ext cx="5643562" cy="560283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26954"/>
              </p:ext>
            </p:extLst>
          </p:nvPr>
        </p:nvGraphicFramePr>
        <p:xfrm>
          <a:off x="6428097" y="1337481"/>
          <a:ext cx="5466728" cy="5227096"/>
        </p:xfrm>
        <a:graphic>
          <a:graphicData uri="http://schemas.openxmlformats.org/drawingml/2006/table">
            <a:tbl>
              <a:tblPr/>
              <a:tblGrid>
                <a:gridCol w="924087">
                  <a:extLst>
                    <a:ext uri="{9D8B030D-6E8A-4147-A177-3AD203B41FA5}">
                      <a16:colId xmlns:a16="http://schemas.microsoft.com/office/drawing/2014/main" val="3238973191"/>
                    </a:ext>
                  </a:extLst>
                </a:gridCol>
                <a:gridCol w="169259">
                  <a:extLst>
                    <a:ext uri="{9D8B030D-6E8A-4147-A177-3AD203B41FA5}">
                      <a16:colId xmlns:a16="http://schemas.microsoft.com/office/drawing/2014/main" val="3823193574"/>
                    </a:ext>
                  </a:extLst>
                </a:gridCol>
                <a:gridCol w="249575">
                  <a:extLst>
                    <a:ext uri="{9D8B030D-6E8A-4147-A177-3AD203B41FA5}">
                      <a16:colId xmlns:a16="http://schemas.microsoft.com/office/drawing/2014/main" val="2452500366"/>
                    </a:ext>
                  </a:extLst>
                </a:gridCol>
                <a:gridCol w="493621">
                  <a:extLst>
                    <a:ext uri="{9D8B030D-6E8A-4147-A177-3AD203B41FA5}">
                      <a16:colId xmlns:a16="http://schemas.microsoft.com/office/drawing/2014/main" val="169833526"/>
                    </a:ext>
                  </a:extLst>
                </a:gridCol>
                <a:gridCol w="350150">
                  <a:extLst>
                    <a:ext uri="{9D8B030D-6E8A-4147-A177-3AD203B41FA5}">
                      <a16:colId xmlns:a16="http://schemas.microsoft.com/office/drawing/2014/main" val="3869398597"/>
                    </a:ext>
                  </a:extLst>
                </a:gridCol>
                <a:gridCol w="614209">
                  <a:extLst>
                    <a:ext uri="{9D8B030D-6E8A-4147-A177-3AD203B41FA5}">
                      <a16:colId xmlns:a16="http://schemas.microsoft.com/office/drawing/2014/main" val="831276204"/>
                    </a:ext>
                  </a:extLst>
                </a:gridCol>
                <a:gridCol w="479136">
                  <a:extLst>
                    <a:ext uri="{9D8B030D-6E8A-4147-A177-3AD203B41FA5}">
                      <a16:colId xmlns:a16="http://schemas.microsoft.com/office/drawing/2014/main" val="2433567442"/>
                    </a:ext>
                  </a:extLst>
                </a:gridCol>
                <a:gridCol w="340556">
                  <a:extLst>
                    <a:ext uri="{9D8B030D-6E8A-4147-A177-3AD203B41FA5}">
                      <a16:colId xmlns:a16="http://schemas.microsoft.com/office/drawing/2014/main" val="1668803333"/>
                    </a:ext>
                  </a:extLst>
                </a:gridCol>
                <a:gridCol w="495293">
                  <a:extLst>
                    <a:ext uri="{9D8B030D-6E8A-4147-A177-3AD203B41FA5}">
                      <a16:colId xmlns:a16="http://schemas.microsoft.com/office/drawing/2014/main" val="1628520130"/>
                    </a:ext>
                  </a:extLst>
                </a:gridCol>
                <a:gridCol w="257497">
                  <a:extLst>
                    <a:ext uri="{9D8B030D-6E8A-4147-A177-3AD203B41FA5}">
                      <a16:colId xmlns:a16="http://schemas.microsoft.com/office/drawing/2014/main" val="765819433"/>
                    </a:ext>
                  </a:extLst>
                </a:gridCol>
                <a:gridCol w="205121">
                  <a:extLst>
                    <a:ext uri="{9D8B030D-6E8A-4147-A177-3AD203B41FA5}">
                      <a16:colId xmlns:a16="http://schemas.microsoft.com/office/drawing/2014/main" val="3397117508"/>
                    </a:ext>
                  </a:extLst>
                </a:gridCol>
                <a:gridCol w="888224">
                  <a:extLst>
                    <a:ext uri="{9D8B030D-6E8A-4147-A177-3AD203B41FA5}">
                      <a16:colId xmlns:a16="http://schemas.microsoft.com/office/drawing/2014/main" val="444623498"/>
                    </a:ext>
                  </a:extLst>
                </a:gridCol>
              </a:tblGrid>
              <a:tr h="130677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тёмном небе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звёзды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светят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космонавт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ракете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536403"/>
                  </a:ext>
                </a:extLst>
              </a:tr>
              <a:tr h="130677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ночь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летит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 землю вниз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глядит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78852"/>
                  </a:ext>
                </a:extLst>
              </a:tr>
              <a:tr h="1306774"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Видит сверху он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моря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47068"/>
                  </a:ext>
                </a:extLst>
              </a:tr>
              <a:tr h="1306774"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Видит он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шар земной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 земной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 дом родной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21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5" y="464024"/>
            <a:ext cx="11176378" cy="1037230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стихотворением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Педагог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читает стихотворение.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Взрослый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сообщает, что это стихотворение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учить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наизусть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читает стихотворение с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на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 Педагог задаёт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содержанию стихотворения,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ребёнку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уяснить основную мысль.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выясняет, какие слова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значение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отдельно каждую строчку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ребёнок повторяет её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стихотворение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5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рассказов</a:t>
            </a:r>
            <a:br>
              <a:rPr lang="ru-RU" sz="4900" b="1" i="1" dirty="0">
                <a:latin typeface="Times New Roman" pitchFamily="18" charset="0"/>
                <a:cs typeface="Times New Roman" pitchFamily="18" charset="0"/>
              </a:rPr>
            </a:br>
            <a:endParaRPr lang="ru-RU" sz="4900" b="1" i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2531" r="2151" b="3117"/>
          <a:stretch>
            <a:fillRect/>
          </a:stretch>
        </p:blipFill>
        <p:spPr bwMode="auto">
          <a:xfrm>
            <a:off x="1924334" y="1405720"/>
            <a:ext cx="7806519" cy="495413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8" y="1487605"/>
            <a:ext cx="5431809" cy="4831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1651379"/>
            <a:ext cx="5076966" cy="4667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448" y="477672"/>
            <a:ext cx="10515600" cy="812041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Пересказ сказок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53" y="143435"/>
            <a:ext cx="108076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пересказе с помощью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дети видят всех действующих лиц, и свое внимание  концентрируют на правильном построении предложений, на воспроизведении в своей речи необходимых выражений.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770496"/>
            <a:ext cx="4653887" cy="3658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3" y="2580157"/>
            <a:ext cx="5500049" cy="3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883919"/>
            <a:ext cx="9281160" cy="7620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Схемы составления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описательных и сравнительных рассказов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268349"/>
            <a:ext cx="8290559" cy="53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6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460188"/>
            <a:ext cx="8900160" cy="60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6" y="868680"/>
            <a:ext cx="5926376" cy="4899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1" y="1093470"/>
            <a:ext cx="5771966" cy="44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094493" cy="767639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672" y="1733267"/>
            <a:ext cx="10876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большой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бумаги, на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рисуются различные картинки, буквы, геометрические фигуры, цифры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рассмотреть коллаж и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картинки они на нем видят.</a:t>
            </a:r>
            <a:endParaRPr lang="ru-RU" alt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сюжет с использованием всех </a:t>
            </a:r>
            <a:r>
              <a:rPr lang="ru-RU" alt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(младший возраст – педагог, старшие дети - самостоятельно)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263237"/>
            <a:ext cx="10522527" cy="206432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mneme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память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искусство, мастерство)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запоминания.</a:t>
            </a: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азвано 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древнегреческой богини памяти Мнемозины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90" y="232756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839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8826" r="2126"/>
          <a:stretch>
            <a:fillRect/>
          </a:stretch>
        </p:blipFill>
        <p:spPr bwMode="auto">
          <a:xfrm>
            <a:off x="450377" y="573206"/>
            <a:ext cx="5322626" cy="5554639"/>
          </a:xfrm>
          <a:prstGeom prst="rect">
            <a:avLst/>
          </a:prstGeom>
          <a:noFill/>
          <a:ln w="38100">
            <a:solidFill>
              <a:srgbClr val="FA4C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3264" r="658" b="2496"/>
          <a:stretch>
            <a:fillRect/>
          </a:stretch>
        </p:blipFill>
        <p:spPr bwMode="auto">
          <a:xfrm>
            <a:off x="6059606" y="573206"/>
            <a:ext cx="5732059" cy="55546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017" y="195943"/>
            <a:ext cx="6374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7097" y="1267097"/>
            <a:ext cx="1007146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использования </a:t>
            </a:r>
            <a:r>
              <a:rPr lang="ru-RU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желание пересказывать тексты, придумывать интересные истории;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заучивание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стихов превращается в игру, которая очень нравится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детям;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запас выходит на более высокий уровень;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  <a:r>
              <a:rPr lang="ru-RU" sz="2800" i="1" u="sng" dirty="0" smtClean="0"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является одним из эффективных способов развития речи дошкольников.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1" y="2729552"/>
            <a:ext cx="8417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5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46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Мнемотехникой в совершенстве владели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36914"/>
            <a:ext cx="10439400" cy="54210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Александр Македонский                             Юлий Цезарь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Наполеон Бонапарт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993537"/>
            <a:ext cx="1889760" cy="2153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4933635"/>
            <a:ext cx="2475411" cy="1787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399" y="1993537"/>
            <a:ext cx="2342406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6910" y="498763"/>
            <a:ext cx="9757063" cy="168708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 такое мнемотехника ? 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ктуальность.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59873" y="2185843"/>
            <a:ext cx="10515600" cy="4351338"/>
          </a:xfrm>
        </p:spPr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система методов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обеспечивающих эффективное запоминание, сохранение и воспроизведение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успех рассчитывать не стоит.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6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77939" y="2489427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06786" y="2167956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9702" y="4193061"/>
            <a:ext cx="2928958" cy="1978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Неспособность правильно регулировать темп и громкость </a:t>
            </a:r>
            <a:r>
              <a:rPr lang="ru-RU" sz="2400" dirty="0" smtClean="0">
                <a:solidFill>
                  <a:schemeClr val="tx1"/>
                </a:solidFill>
              </a:rPr>
              <a:t>речи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835" y="2464587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Маленький словарный </a:t>
            </a:r>
            <a:r>
              <a:rPr lang="ru-RU" sz="2400" dirty="0" smtClean="0">
                <a:solidFill>
                  <a:schemeClr val="tx1"/>
                </a:solidFill>
              </a:rPr>
              <a:t>запас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84482" y="1430721"/>
            <a:ext cx="864364" cy="92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8131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054181" y="1214422"/>
            <a:ext cx="535788" cy="257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779298" y="5100416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6681786" y="1857364"/>
            <a:ext cx="168226" cy="2132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567" y="218886"/>
            <a:ext cx="10398457" cy="1177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использовать мнемотехнику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76025" y="1525796"/>
            <a:ext cx="1874" cy="732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381413" y="4319637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Односложная речь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610477" y="1998022"/>
            <a:ext cx="687362" cy="2783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262" y="320240"/>
            <a:ext cx="11260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Мнемотехника  развивает: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8513" y="1241374"/>
            <a:ext cx="2000265" cy="730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59942" y="2477136"/>
            <a:ext cx="1857388" cy="687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0167" y="4342217"/>
            <a:ext cx="2165503" cy="681052"/>
          </a:xfrm>
          <a:prstGeom prst="roundRect">
            <a:avLst>
              <a:gd name="adj" fmla="val 120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5457" y="5252862"/>
            <a:ext cx="2143141" cy="935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ругозор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4699" y="5106221"/>
            <a:ext cx="2251083" cy="1082604"/>
          </a:xfrm>
          <a:prstGeom prst="roundRect">
            <a:avLst>
              <a:gd name="adj" fmla="val 308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Зрительную,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82151" y="2432906"/>
            <a:ext cx="2012272" cy="8321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обучению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32441" y="1221991"/>
            <a:ext cx="1984833" cy="693306"/>
          </a:xfrm>
          <a:prstGeom prst="roundRect">
            <a:avLst>
              <a:gd name="adj" fmla="val 62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8861" y="2639798"/>
            <a:ext cx="2125270" cy="1419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компоненты устной речи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839184" y="1012716"/>
            <a:ext cx="342849" cy="1043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6112204" y="5411420"/>
            <a:ext cx="366391" cy="83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9350697" y="4788749"/>
            <a:ext cx="300615" cy="1192206"/>
          </a:xfrm>
          <a:prstGeom prst="downArrow">
            <a:avLst>
              <a:gd name="adj1" fmla="val 657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861418" y="3293280"/>
            <a:ext cx="390597" cy="991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22011">
            <a:off x="9108665" y="1325579"/>
            <a:ext cx="370648" cy="1184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2112309" y="3293280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7117140">
            <a:off x="2864332" y="4919486"/>
            <a:ext cx="359438" cy="99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2683298" y="1439679"/>
            <a:ext cx="368305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567538" y="2034741"/>
            <a:ext cx="587555" cy="546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327223" y="2858922"/>
            <a:ext cx="1291351" cy="279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34747" y="3735179"/>
            <a:ext cx="1319095" cy="880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908840" y="4059479"/>
            <a:ext cx="852613" cy="1070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6507628" y="4184322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169150" y="3774766"/>
            <a:ext cx="1675169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4" idx="1"/>
          </p:cNvCxnSpPr>
          <p:nvPr/>
        </p:nvCxnSpPr>
        <p:spPr>
          <a:xfrm flipV="1">
            <a:off x="7169150" y="2848983"/>
            <a:ext cx="1713001" cy="497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808850" y="1968051"/>
            <a:ext cx="419544" cy="61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9089546" y="4284419"/>
            <a:ext cx="2194559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1976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673" y="1988786"/>
            <a:ext cx="3802955" cy="987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4349931" y="2976661"/>
            <a:ext cx="182880" cy="503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7417" y="3480247"/>
            <a:ext cx="4258492" cy="987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7376024" y="4500570"/>
            <a:ext cx="213495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7701" y="4971708"/>
            <a:ext cx="4310743" cy="1112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277" y="679871"/>
            <a:ext cx="10338771" cy="12764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Структура мнемотехники 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строится от простого к сложному)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4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66" y="2723128"/>
            <a:ext cx="116460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965" y="232012"/>
            <a:ext cx="11284077" cy="2142401"/>
          </a:xfrm>
        </p:spPr>
        <p:txBody>
          <a:bodyPr>
            <a:normAutofit fontScale="90000"/>
          </a:bodyPr>
          <a:lstStyle/>
          <a:p>
            <a:r>
              <a:rPr lang="ru-RU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одиночное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изображение,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одно слово, словосочетание или простое предложение.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4" y="2873024"/>
            <a:ext cx="2430436" cy="258608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36" y="2934270"/>
            <a:ext cx="2474997" cy="25248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29" y="2934269"/>
            <a:ext cx="2574417" cy="25248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42" y="2934269"/>
            <a:ext cx="2581721" cy="2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650</Words>
  <Application>Microsoft Office PowerPoint</Application>
  <PresentationFormat>Широкоэкранный</PresentationFormat>
  <Paragraphs>220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Использование мнемотехники  в познавательно-речевом развитии дошкольников</vt:lpstr>
      <vt:lpstr>Презентация PowerPoint</vt:lpstr>
      <vt:lpstr>МНЕМОТЕХНИКА в переводе с греческого (mneme - память и techne – искусство, мастерство) - искусство запоминания. Названо по имени древнегреческой богини памяти Мнемозины </vt:lpstr>
      <vt:lpstr>Мнемотехникой в совершенстве владели</vt:lpstr>
      <vt:lpstr>Что такое мнемотехника ? Актуальность.</vt:lpstr>
      <vt:lpstr>   Почему нужно использовать мнемотехнику  в детском саду?   </vt:lpstr>
      <vt:lpstr>Презентация PowerPoint</vt:lpstr>
      <vt:lpstr>Структура мнемотехники  (строится от простого к сложному) </vt:lpstr>
      <vt:lpstr>Мнемоквадрат - одиночное изображение, которое обозначает одно слово, словосочетание или простое предложение.</vt:lpstr>
      <vt:lpstr>Мнемоквадраты по теме «Зима»</vt:lpstr>
      <vt:lpstr>Мнемодорожки - ряд картинок (3-5), по которым можно составить небольшой рассказ в 2 - 4 предложения.</vt:lpstr>
      <vt:lpstr>Мнемотаблица – это схема, в которую заложена определённая информация.</vt:lpstr>
      <vt:lpstr>Презентация PowerPoint</vt:lpstr>
      <vt:lpstr>Последовательность работы  с мнемотаблицами:</vt:lpstr>
      <vt:lpstr>Презентация PowerPoint</vt:lpstr>
      <vt:lpstr>Мнемотаблицы, отражающие последовательность действий</vt:lpstr>
      <vt:lpstr>Проговаривание чистоговорок   </vt:lpstr>
      <vt:lpstr>Проговаривание скороговорок, заучивание потешек </vt:lpstr>
      <vt:lpstr>Отгадывание загадок</vt:lpstr>
      <vt:lpstr>Заучивание стихотворений </vt:lpstr>
      <vt:lpstr>  </vt:lpstr>
      <vt:lpstr>           Этапы работы над стихотворением:        1. Педагог выразительно читает стихотворение.     2. Взрослый сообщает, что это стихотворение ребёнок будет учить       наизусть. Затем ещё раз читает стихотворение с опорой на      мнемотаблицу.     3. Педагог задаёт вопросы по содержанию стихотворения, помогая     ребёнку уяснить основную мысль.     4. Взрослый выясняет, какие слова непонятны, объясняет их     значение в доступной для ребёнка форме.     5. Педагог читает отдельно каждую строчку стихотворения,      ребёнок повторяет её с опорой на мнемотаблицу.     6. Ребёнок рассказывает стихотворение с опорой на мнемотаблицу. </vt:lpstr>
      <vt:lpstr> Составление рассказов </vt:lpstr>
      <vt:lpstr> Пересказ сказок </vt:lpstr>
      <vt:lpstr>Презентация PowerPoint</vt:lpstr>
      <vt:lpstr>Схемы составления описательных и сравнительных рассказов </vt:lpstr>
      <vt:lpstr>Презентация PowerPoint</vt:lpstr>
      <vt:lpstr>Презентация PowerPoint</vt:lpstr>
      <vt:lpstr>Коллаж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Tamara</cp:lastModifiedBy>
  <cp:revision>150</cp:revision>
  <dcterms:created xsi:type="dcterms:W3CDTF">2023-05-22T09:02:16Z</dcterms:created>
  <dcterms:modified xsi:type="dcterms:W3CDTF">2023-09-09T10:58:40Z</dcterms:modified>
</cp:coreProperties>
</file>