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2" r:id="rId3"/>
    <p:sldId id="303" r:id="rId4"/>
    <p:sldId id="305" r:id="rId5"/>
    <p:sldId id="304" r:id="rId6"/>
    <p:sldId id="306" r:id="rId7"/>
    <p:sldId id="312" r:id="rId8"/>
    <p:sldId id="313" r:id="rId9"/>
    <p:sldId id="310" r:id="rId10"/>
    <p:sldId id="314" r:id="rId11"/>
    <p:sldId id="315" r:id="rId12"/>
    <p:sldId id="317" r:id="rId13"/>
    <p:sldId id="318" r:id="rId14"/>
    <p:sldId id="319" r:id="rId15"/>
    <p:sldId id="320" r:id="rId16"/>
    <p:sldId id="279" r:id="rId17"/>
    <p:sldId id="28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-115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AF167-0DE5-49E7-85D9-40485665CB83}" type="datetimeFigureOut">
              <a:rPr lang="ru-RU" smtClean="0"/>
              <a:pPr/>
              <a:t>13.11.2023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983D7-C814-4C66-AC13-77120E91BA2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AF167-0DE5-49E7-85D9-40485665CB83}" type="datetimeFigureOut">
              <a:rPr lang="ru-RU" smtClean="0"/>
              <a:pPr/>
              <a:t>13.11.2023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983D7-C814-4C66-AC13-77120E91BA2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AF167-0DE5-49E7-85D9-40485665CB83}" type="datetimeFigureOut">
              <a:rPr lang="ru-RU" smtClean="0"/>
              <a:pPr/>
              <a:t>13.11.2023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983D7-C814-4C66-AC13-77120E91BA2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AF167-0DE5-49E7-85D9-40485665CB83}" type="datetimeFigureOut">
              <a:rPr lang="ru-RU" smtClean="0"/>
              <a:pPr/>
              <a:t>13.11.2023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983D7-C814-4C66-AC13-77120E91BA2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AF167-0DE5-49E7-85D9-40485665CB83}" type="datetimeFigureOut">
              <a:rPr lang="ru-RU" smtClean="0"/>
              <a:pPr/>
              <a:t>13.11.2023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983D7-C814-4C66-AC13-77120E91BA2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AF167-0DE5-49E7-85D9-40485665CB83}" type="datetimeFigureOut">
              <a:rPr lang="ru-RU" smtClean="0"/>
              <a:pPr/>
              <a:t>13.11.2023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983D7-C814-4C66-AC13-77120E91BA2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AF167-0DE5-49E7-85D9-40485665CB83}" type="datetimeFigureOut">
              <a:rPr lang="ru-RU" smtClean="0"/>
              <a:pPr/>
              <a:t>13.11.2023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983D7-C814-4C66-AC13-77120E91BA2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AF167-0DE5-49E7-85D9-40485665CB83}" type="datetimeFigureOut">
              <a:rPr lang="ru-RU" smtClean="0"/>
              <a:pPr/>
              <a:t>13.11.2023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983D7-C814-4C66-AC13-77120E91BA2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AF167-0DE5-49E7-85D9-40485665CB83}" type="datetimeFigureOut">
              <a:rPr lang="ru-RU" smtClean="0"/>
              <a:pPr/>
              <a:t>13.11.2023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983D7-C814-4C66-AC13-77120E91BA2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AF167-0DE5-49E7-85D9-40485665CB83}" type="datetimeFigureOut">
              <a:rPr lang="ru-RU" smtClean="0"/>
              <a:pPr/>
              <a:t>13.11.2023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983D7-C814-4C66-AC13-77120E91BA2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AF167-0DE5-49E7-85D9-40485665CB83}" type="datetimeFigureOut">
              <a:rPr lang="ru-RU" smtClean="0"/>
              <a:pPr/>
              <a:t>13.11.2023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983D7-C814-4C66-AC13-77120E91BA2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1AF167-0DE5-49E7-85D9-40485665CB83}" type="datetimeFigureOut">
              <a:rPr lang="ru-RU" smtClean="0"/>
              <a:pPr/>
              <a:t>13.11.2023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7983D7-C814-4C66-AC13-77120E91BA2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irecommend.ru/sites/default/files/imagecache/copyright1/user-images/704104/WNqSGnmY7HeGjh0yONSLsA.jpg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hyperlink" Target="https://irecommend.ru/sites/default/files/imagecache/copyright1/user-images/704104/cfqXevoN5IEymcgfRkxBDQ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irecommend.ru/sites/default/files/imagecache/copyright1/user-images/704104/ALMnYAllQRwPBQhd3NU68g.jpg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1500197"/>
          </a:xfrm>
        </p:spPr>
        <p:txBody>
          <a:bodyPr>
            <a:normAutofit fontScale="90000"/>
          </a:bodyPr>
          <a:lstStyle/>
          <a:p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УНИЦИПАЛЬНОЕ АВТОНОМНОЕ ДОШКОЛЬНОЕ ОБРАЗОВАТЕЛЬНОЕ УЧРЕЖДЕНИЕ 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«ЦЕНТР РАЗВИТИЯ РЕБЕНКА – ДЕТСКИЙ САД № 7 «ЯРОСЛАВНА»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Алтайский край город Рубцовск 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2000240"/>
            <a:ext cx="8715436" cy="450059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Тема презентации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КОМПЬЮТЕРНАЯ ЛЕЧЕБНО-ТРЕНИРОВОЧНАЯ ПРОГРАММА "ЦВЕТОК"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l"/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Автор презентации:</a:t>
            </a:r>
          </a:p>
          <a:p>
            <a:pPr algn="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Литвиненко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Инна Сергеевна.</a:t>
            </a:r>
          </a:p>
          <a:p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3" name="Picture 1" descr="D:\Документы этого ноутбука\Рабочий стол\фото\27999.text.166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5" y="3643314"/>
            <a:ext cx="4500594" cy="29289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214290"/>
            <a:ext cx="4286280" cy="6643710"/>
          </a:xfrm>
        </p:spPr>
        <p:txBody>
          <a:bodyPr>
            <a:normAutofit fontScale="85000" lnSpcReduction="20000"/>
          </a:bodyPr>
          <a:lstStyle/>
          <a:p>
            <a:pPr marL="0" algn="ctr">
              <a:spcBef>
                <a:spcPts val="0"/>
              </a:spcBef>
              <a:buNone/>
            </a:pP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algn="ctr"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Сначала на экране появится пример тестового изображения - схематический цветок с сердцевиной и шестью лепестками в виде правильных шестиугольников. На каждом лепестке и на сердцевине будет изображено по одному объекту.</a:t>
            </a:r>
          </a:p>
          <a:p>
            <a:pPr marL="0" algn="ctr"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этот момент начнется отсчет времени выполнения данного задания. Чтобы стимулировать пациента, у левого края экрана в этот же момент появится растущий красный столбик, который символизирует ход времени.</a:t>
            </a:r>
            <a:endParaRPr lang="ru-RU" b="1" dirty="0"/>
          </a:p>
        </p:txBody>
      </p:sp>
      <p:pic>
        <p:nvPicPr>
          <p:cNvPr id="5" name="Содержимое 4" descr="https://cdn-irec.r-99.com/sites/default/files/imagecache/copyright/user-images/704104/WNqSGnmY7HeGjh0yONSLsA.jpg">
            <a:hlinkClick r:id="rId2"/>
          </p:cNvPr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86248" y="571480"/>
            <a:ext cx="4643470" cy="2714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cdn-irec.r-99.com/sites/default/files/imagecache/copyright/user-images/704104/cfqXevoN5IEymcgfRkxBDQ.jpg">
            <a:hlinkClick r:id="rId4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7686" y="3357562"/>
            <a:ext cx="4572032" cy="2643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214290"/>
            <a:ext cx="4500594" cy="6643710"/>
          </a:xfrm>
        </p:spPr>
        <p:txBody>
          <a:bodyPr>
            <a:normAutofit/>
          </a:bodyPr>
          <a:lstStyle/>
          <a:p>
            <a:pPr marL="0" algn="ctr">
              <a:spcBef>
                <a:spcPts val="0"/>
              </a:spcBef>
              <a:buNone/>
            </a:pPr>
            <a:endParaRPr lang="ru-RU" sz="6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6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endParaRPr lang="ru-RU" sz="6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endParaRPr lang="ru-RU" dirty="0" smtClean="0"/>
          </a:p>
          <a:p>
            <a:pPr>
              <a:buFont typeface="Arial" charset="0"/>
              <a:buChar char="•"/>
            </a:pPr>
            <a:endParaRPr lang="ru-RU" dirty="0" smtClean="0"/>
          </a:p>
          <a:p>
            <a:pPr>
              <a:buFont typeface="Arial" charset="0"/>
              <a:buChar char="•"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357167"/>
            <a:ext cx="4071966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Объект, изображенный на сердцевине цветка, является эталоном. Задача: работая мышью, как можно быстрее поставить изображение указателя (стрелки) на лепесток и нажать левую кнопку мыши. В этот момент должен прозвучать сигнал «удача» или сигнал «неудача», если была допущена ошибка. Если не успел выполнить задание за отпущенное время, должен прозвучать сигнал «время кончилось». Результат будет автоматически сохранен в памяти компьютера, и начнется новое упражнение. По умолчанию, объекты каждого размера предъявляются по 5 раз. 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dirty="0"/>
          </a:p>
        </p:txBody>
      </p:sp>
      <p:pic>
        <p:nvPicPr>
          <p:cNvPr id="6" name="Содержимое 5" descr="https://cdn-irec.r-99.com/sites/default/files/imagecache/copyright/user-images/704104/ALMnYAllQRwPBQhd3NU68g.jpg">
            <a:hlinkClick r:id="rId2"/>
          </p:cNvPr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14876" y="785794"/>
            <a:ext cx="411003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D:\Документы этого ноутбука\Рабочий стол\презентация 16.11.23\фото к през 16.11.23\1536349322_cvetok-trenirovka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3475526"/>
            <a:ext cx="4071966" cy="26520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2439982"/>
          </a:xfrm>
        </p:spPr>
        <p:txBody>
          <a:bodyPr>
            <a:normAutofit fontScale="90000"/>
          </a:bodyPr>
          <a:lstStyle/>
          <a:p>
            <a:r>
              <a:rPr lang="ru-RU" sz="1200" b="1" dirty="0" smtClean="0">
                <a:solidFill>
                  <a:srgbClr val="002060"/>
                </a:solidFill>
              </a:rPr>
              <a:t/>
            </a:r>
            <a:br>
              <a:rPr lang="ru-RU" sz="1200" b="1" dirty="0" smtClean="0">
                <a:solidFill>
                  <a:srgbClr val="002060"/>
                </a:solidFill>
              </a:rPr>
            </a:br>
            <a:r>
              <a:rPr lang="ru-RU" sz="1200" b="1" dirty="0" smtClean="0">
                <a:solidFill>
                  <a:srgbClr val="002060"/>
                </a:solidFill>
              </a:rPr>
              <a:t/>
            </a:r>
            <a:br>
              <a:rPr lang="ru-RU" sz="1200" b="1" dirty="0" smtClean="0">
                <a:solidFill>
                  <a:srgbClr val="002060"/>
                </a:solidFill>
              </a:rPr>
            </a:br>
            <a:r>
              <a:rPr lang="ru-RU" sz="1200" b="1" dirty="0" smtClean="0">
                <a:solidFill>
                  <a:srgbClr val="002060"/>
                </a:solidFill>
              </a:rPr>
              <a:t/>
            </a:r>
            <a:br>
              <a:rPr lang="ru-RU" sz="1200" b="1" dirty="0" smtClean="0">
                <a:solidFill>
                  <a:srgbClr val="002060"/>
                </a:solidFill>
              </a:rPr>
            </a:br>
            <a:r>
              <a:rPr lang="ru-RU" sz="1200" b="1" dirty="0" smtClean="0">
                <a:solidFill>
                  <a:srgbClr val="002060"/>
                </a:solidFill>
              </a:rPr>
              <a:t/>
            </a:r>
            <a:br>
              <a:rPr lang="ru-RU" sz="1200" b="1" dirty="0" smtClean="0">
                <a:solidFill>
                  <a:srgbClr val="002060"/>
                </a:solidFill>
              </a:rPr>
            </a:br>
            <a:r>
              <a:rPr lang="ru-RU" sz="1200" b="1" dirty="0" smtClean="0">
                <a:solidFill>
                  <a:srgbClr val="002060"/>
                </a:solidFill>
              </a:rPr>
              <a:t/>
            </a:r>
            <a:br>
              <a:rPr lang="ru-RU" sz="1200" b="1" dirty="0" smtClean="0">
                <a:solidFill>
                  <a:srgbClr val="002060"/>
                </a:solidFill>
              </a:rPr>
            </a:br>
            <a:r>
              <a:rPr lang="ru-RU" sz="1200" b="1" dirty="0" smtClean="0">
                <a:solidFill>
                  <a:srgbClr val="002060"/>
                </a:solidFill>
              </a:rPr>
              <a:t/>
            </a:r>
            <a:br>
              <a:rPr lang="ru-RU" sz="1200" b="1" dirty="0" smtClean="0">
                <a:solidFill>
                  <a:srgbClr val="002060"/>
                </a:solidFill>
              </a:rPr>
            </a:b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Форма записи результатов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Полная таблица результатов содержит 4 столбца по числу уровней и 5 строк по числу градаций размера. В 20 клетках записаны затраты времени на выполнение упражнений и число ошибочных щелчков в пределах отпущенного времени. В дополнительной строке записываются средние затраты времени на поиск одиночных объектов и объектов в группах. Эти графики можно посмотреть, вернувшись к началу и щелкнув на кнопку «Просмотр результатов». </a:t>
            </a:r>
            <a:b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endParaRPr lang="ru-RU" dirty="0"/>
          </a:p>
        </p:txBody>
      </p:sp>
      <p:pic>
        <p:nvPicPr>
          <p:cNvPr id="5" name="Picture 2" descr="D:\Документы этого ноутбука\Рабочий стол\5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496"/>
            <a:ext cx="8715375" cy="37862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Фото  из практики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20231113_10452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285860"/>
            <a:ext cx="4038600" cy="4038600"/>
          </a:xfrm>
        </p:spPr>
      </p:pic>
      <p:pic>
        <p:nvPicPr>
          <p:cNvPr id="6" name="Содержимое 5" descr="20231113_10460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14876" y="2357430"/>
            <a:ext cx="4038600" cy="40386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20220420_17345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500042"/>
            <a:ext cx="3500462" cy="3357586"/>
          </a:xfrm>
        </p:spPr>
      </p:pic>
      <p:pic>
        <p:nvPicPr>
          <p:cNvPr id="7" name="Содержимое 6" descr="20231009_11583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2714612" y="3929066"/>
            <a:ext cx="3252782" cy="2752716"/>
          </a:xfrm>
        </p:spPr>
      </p:pic>
      <p:pic>
        <p:nvPicPr>
          <p:cNvPr id="8" name="Содержимое 5" descr="20230413_13300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6314" y="571480"/>
            <a:ext cx="3571900" cy="325278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20230323_09504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14876" y="2428868"/>
            <a:ext cx="4038600" cy="4038600"/>
          </a:xfrm>
        </p:spPr>
      </p:pic>
      <p:pic>
        <p:nvPicPr>
          <p:cNvPr id="8" name="Содержимое 7" descr="20230323_095104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28596" y="714356"/>
            <a:ext cx="4038600" cy="40386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643074"/>
          </a:xfrm>
        </p:spPr>
        <p:txBody>
          <a:bodyPr>
            <a:normAutofit fontScale="90000"/>
          </a:bodyPr>
          <a:lstStyle/>
          <a:p>
            <a:r>
              <a:rPr lang="ru-RU" sz="5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Здоровье наших глаз в наших руках.</a:t>
            </a:r>
            <a:endParaRPr lang="ru-RU" sz="5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Инна\Desktop\Screenshot_20230412-084303_WhatsApp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2428869"/>
            <a:ext cx="5143536" cy="38576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9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</a:p>
          <a:p>
            <a:pPr algn="ctr">
              <a:buNone/>
            </a:pPr>
            <a:r>
              <a:rPr lang="ru-RU" sz="9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 внимание</a:t>
            </a:r>
            <a:endParaRPr lang="ru-RU" sz="9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7158" y="357166"/>
            <a:ext cx="8501122" cy="6215106"/>
          </a:xfrm>
        </p:spPr>
        <p:txBody>
          <a:bodyPr>
            <a:normAutofit fontScale="47500" lnSpcReduction="20000"/>
          </a:bodyPr>
          <a:lstStyle/>
          <a:p>
            <a:pPr marL="0" indent="-51435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0" indent="-51435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Программа «Цветок»</a:t>
            </a:r>
            <a:r>
              <a:rPr lang="ru-RU" sz="5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предназначена для лечения </a:t>
            </a:r>
            <a:r>
              <a:rPr lang="ru-RU" sz="59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амблиопии</a:t>
            </a:r>
            <a:r>
              <a:rPr lang="ru-RU" sz="5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развития зрительного внимания, ускорения зрительного поиска, снижения </a:t>
            </a:r>
            <a:r>
              <a:rPr lang="ru-RU" sz="59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краудинг</a:t>
            </a:r>
            <a:r>
              <a:rPr lang="ru-RU" sz="5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–эффекта. В основе программы лежит постепенное уменьшение размеров тест–объектов и усложнения фона, на котором производится их поиск. В процессе тренировки стимулируются все отделы зрительного анализатора, в том числе, корковый. </a:t>
            </a:r>
          </a:p>
          <a:p>
            <a:pPr marL="0" indent="-51435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Программа «Цветок» входит в состав лечебно – диагностического комплекса, разработанного специалистами Российской Академии наук с учетом достижений фундаментальной науки в области нейрофизиологии и психофизики зрения.</a:t>
            </a:r>
          </a:p>
          <a:p>
            <a:pPr marL="0" indent="-514350" algn="just">
              <a:lnSpc>
                <a:spcPct val="120000"/>
              </a:lnSpc>
              <a:spcBef>
                <a:spcPts val="0"/>
              </a:spcBef>
              <a:buNone/>
            </a:pP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928926" y="357166"/>
            <a:ext cx="5757874" cy="628654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 программы «Цветок» —лечить детей с </a:t>
            </a:r>
            <a:r>
              <a:rPr lang="ru-RU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амблиопией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или болезнью ленивого глаза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2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Примечание: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амблиопия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«ленивый глаз» — ослабление зрения функционального и зачастую вторичного характера (при отсутствии структурных изменений зрительного анализатора), не поддающееся коррекции с помощью очков или контактных линз.</a:t>
            </a:r>
          </a:p>
          <a:p>
            <a:pPr algn="ctr">
              <a:buNone/>
            </a:pPr>
            <a:endParaRPr lang="ru-RU" dirty="0"/>
          </a:p>
        </p:txBody>
      </p:sp>
      <p:pic>
        <p:nvPicPr>
          <p:cNvPr id="5" name="Содержимое 4" descr="Компьютерна программа для улучшения зрения Цветок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2857496"/>
            <a:ext cx="1905000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 программы «Цветок»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357686" y="857232"/>
            <a:ext cx="4572032" cy="5715040"/>
          </a:xfrm>
        </p:spPr>
        <p:txBody>
          <a:bodyPr lIns="0" tIns="0" rIns="0" bIns="0">
            <a:normAutofit fontScale="40000" lnSpcReduction="20000"/>
          </a:bodyPr>
          <a:lstStyle/>
          <a:p>
            <a:pPr marL="0" algn="ctr">
              <a:spcBef>
                <a:spcPts val="0"/>
              </a:spcBef>
              <a:buNone/>
            </a:pPr>
            <a:endParaRPr lang="ru-RU" sz="6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algn="ctr">
              <a:spcBef>
                <a:spcPts val="0"/>
              </a:spcBef>
              <a:buNone/>
            </a:pPr>
            <a:r>
              <a:rPr lang="ru-RU" sz="7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Программа "ЦВЕТОК" предназначена, в первую очередь, для лечения </a:t>
            </a:r>
            <a:r>
              <a:rPr lang="ru-RU" sz="7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амблиопии</a:t>
            </a:r>
            <a:r>
              <a:rPr lang="ru-RU" sz="7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слабой и средней степени, но ее первая ступень может использоваться и для лечения </a:t>
            </a:r>
            <a:r>
              <a:rPr lang="ru-RU" sz="7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амблиопии</a:t>
            </a:r>
            <a:r>
              <a:rPr lang="ru-RU" sz="7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высокой степени - заставить малоподвижный глаз укреплять мышцы, фокусируясь на определенных объектах — буквах, цифрах и силуэтах животных. </a:t>
            </a:r>
          </a:p>
          <a:p>
            <a:endParaRPr lang="ru-RU" dirty="0"/>
          </a:p>
        </p:txBody>
      </p:sp>
      <p:pic>
        <p:nvPicPr>
          <p:cNvPr id="3074" name="Picture 2" descr="D:\Документы этого ноутбука\Рабочий стол\3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214554"/>
            <a:ext cx="4043362" cy="29229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Области применения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85860"/>
            <a:ext cx="8186766" cy="5357850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Лечение </a:t>
            </a:r>
            <a:r>
              <a:rPr lang="ru-RU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амблиопии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слабой, средней и высокой степени;</a:t>
            </a:r>
          </a:p>
          <a:p>
            <a:pPr marL="514350" indent="-514350">
              <a:buAutoNum type="arabicPeriod"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 зрительного внимания;</a:t>
            </a:r>
          </a:p>
          <a:p>
            <a:pPr marL="514350" indent="-514350">
              <a:buAutoNum type="arabicPeriod"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Ускорение зрительного поиска;</a:t>
            </a:r>
          </a:p>
          <a:p>
            <a:pPr marL="514350" indent="-514350">
              <a:buAutoNum type="arabicPeriod"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Снижение </a:t>
            </a:r>
            <a:r>
              <a:rPr lang="ru-RU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краудинг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–эффекта.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endParaRPr lang="ru-RU" b="1" dirty="0" smtClean="0"/>
          </a:p>
          <a:p>
            <a:pPr marL="514350" indent="-514350">
              <a:buAutoNum type="arabicPeriod"/>
            </a:pPr>
            <a:endParaRPr lang="ru-RU" b="1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85725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Правила применения программы: 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1071546"/>
            <a:ext cx="4500594" cy="5500726"/>
          </a:xfrm>
        </p:spPr>
        <p:txBody>
          <a:bodyPr>
            <a:normAutofit fontScale="47500" lnSpcReduction="20000"/>
          </a:bodyPr>
          <a:lstStyle/>
          <a:p>
            <a:pPr>
              <a:buFont typeface="Arial" charset="0"/>
              <a:buChar char="•"/>
            </a:pPr>
            <a:endParaRPr lang="ru-RU" sz="51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ru-RU" sz="5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Индивидуально</a:t>
            </a:r>
          </a:p>
          <a:p>
            <a:pPr>
              <a:buFont typeface="Arial" charset="0"/>
              <a:buChar char="•"/>
            </a:pPr>
            <a:r>
              <a:rPr lang="ru-RU" sz="5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Один раз в квартал в течение 10 дней </a:t>
            </a:r>
          </a:p>
          <a:p>
            <a:pPr>
              <a:buFont typeface="Arial" charset="0"/>
              <a:buChar char="•"/>
            </a:pPr>
            <a:r>
              <a:rPr lang="ru-RU" sz="5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более 7-8 минут</a:t>
            </a:r>
          </a:p>
          <a:p>
            <a:pPr>
              <a:buFont typeface="Arial" charset="0"/>
              <a:buChar char="•"/>
            </a:pPr>
            <a:r>
              <a:rPr lang="ru-RU" sz="5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Задания в соответствии с возрастом (буквы, цифры, силуэты)</a:t>
            </a:r>
          </a:p>
          <a:p>
            <a:pPr>
              <a:buFont typeface="Arial" charset="0"/>
              <a:buChar char="•"/>
            </a:pPr>
            <a:r>
              <a:rPr lang="ru-RU" sz="5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Расстояние от монитора до глаз должно быть 60-70 см</a:t>
            </a:r>
          </a:p>
          <a:p>
            <a:pPr>
              <a:buFont typeface="Arial" charset="0"/>
              <a:buChar char="•"/>
            </a:pPr>
            <a:r>
              <a:rPr lang="ru-RU" sz="5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Спина прямая</a:t>
            </a:r>
          </a:p>
          <a:p>
            <a:pPr>
              <a:buFont typeface="Arial" charset="0"/>
              <a:buChar char="•"/>
            </a:pPr>
            <a:r>
              <a:rPr lang="ru-RU" sz="5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Освещение (естественное или местное) с противоположной стороны от ведущей руки без бликов.</a:t>
            </a:r>
          </a:p>
          <a:p>
            <a:pPr>
              <a:buFont typeface="Arial" charset="0"/>
              <a:buChar char="•"/>
            </a:pPr>
            <a:endParaRPr lang="ru-RU" sz="3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endParaRPr lang="ru-RU" sz="3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endParaRPr lang="ru-RU" dirty="0" smtClean="0"/>
          </a:p>
          <a:p>
            <a:pPr>
              <a:buFont typeface="Arial" charset="0"/>
              <a:buChar char="•"/>
            </a:pPr>
            <a:endParaRPr lang="ru-RU" dirty="0" smtClean="0"/>
          </a:p>
          <a:p>
            <a:pPr>
              <a:buFont typeface="Arial" charset="0"/>
              <a:buChar char="•"/>
            </a:pPr>
            <a:endParaRPr lang="ru-RU" dirty="0"/>
          </a:p>
        </p:txBody>
      </p:sp>
      <p:pic>
        <p:nvPicPr>
          <p:cNvPr id="5" name="Содержимое 4" descr="20231113_10173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3438" y="2183316"/>
            <a:ext cx="4286250" cy="3420055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85725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Правила работы с программой: 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1071546"/>
            <a:ext cx="4500594" cy="5500726"/>
          </a:xfrm>
        </p:spPr>
        <p:txBody>
          <a:bodyPr>
            <a:normAutofit fontScale="70000" lnSpcReduction="20000"/>
          </a:bodyPr>
          <a:lstStyle/>
          <a:p>
            <a:pPr marL="0" algn="ctr">
              <a:spcBef>
                <a:spcPts val="0"/>
              </a:spcBef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После запуска программы на экране появится окно, содержащее строки для регистрации, а также 4 кнопки и переключатель для контроля звука. Исходно в строке регистрации стоит порядковый номер. Если пользователь новый надо записать его фамилию и имя. Если пользователь тренируется не в первый раз, нужно просмотреть список и щелкнуть мышью на нужной фамилии. При этом данные появятся в строке регистрации. </a:t>
            </a:r>
          </a:p>
          <a:p>
            <a:pPr>
              <a:buNone/>
            </a:pPr>
            <a:endParaRPr lang="ru-RU" sz="3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endParaRPr lang="ru-RU" sz="3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endParaRPr lang="ru-RU" dirty="0" smtClean="0"/>
          </a:p>
          <a:p>
            <a:pPr>
              <a:buFont typeface="Arial" charset="0"/>
              <a:buChar char="•"/>
            </a:pPr>
            <a:endParaRPr lang="ru-RU" dirty="0" smtClean="0"/>
          </a:p>
          <a:p>
            <a:pPr>
              <a:buFont typeface="Arial" charset="0"/>
              <a:buChar char="•"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1214422"/>
            <a:ext cx="4286280" cy="5357850"/>
          </a:xfrm>
        </p:spPr>
        <p:txBody>
          <a:bodyPr>
            <a:normAutofit fontScale="70000" lnSpcReduction="20000"/>
          </a:bodyPr>
          <a:lstStyle/>
          <a:p>
            <a:pPr marL="0" indent="-514350" algn="just">
              <a:lnSpc>
                <a:spcPct val="120000"/>
              </a:lnSpc>
              <a:spcBef>
                <a:spcPts val="0"/>
              </a:spcBef>
              <a:buNone/>
            </a:pP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8194" name="Picture 2" descr="D:\Документы этого ноутбука\Рабочий стол\Безымянный 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785926"/>
            <a:ext cx="4214842" cy="3500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642918"/>
            <a:ext cx="4500594" cy="5929354"/>
          </a:xfrm>
        </p:spPr>
        <p:txBody>
          <a:bodyPr>
            <a:normAutofit fontScale="92500" lnSpcReduction="10000"/>
          </a:bodyPr>
          <a:lstStyle/>
          <a:p>
            <a:pPr marL="0" algn="ctr">
              <a:spcBef>
                <a:spcPts val="0"/>
              </a:spcBef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Выбрав пользователя, </a:t>
            </a:r>
            <a:r>
              <a:rPr lang="ru-RU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кликаем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"далее". Если вы тренируете один глаз, прикройте второй </a:t>
            </a:r>
            <a:r>
              <a:rPr lang="ru-RU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окклюдором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(лучше матовым, полупрозрачным) и щелкните мышью на нужной строчке. Эти сведения будут учтены при записи результатов</a:t>
            </a:r>
          </a:p>
          <a:p>
            <a:pPr>
              <a:buNone/>
            </a:pPr>
            <a:endParaRPr lang="ru-RU" sz="3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endParaRPr lang="ru-RU" sz="3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endParaRPr lang="ru-RU" dirty="0" smtClean="0"/>
          </a:p>
          <a:p>
            <a:pPr>
              <a:buFont typeface="Arial" charset="0"/>
              <a:buChar char="•"/>
            </a:pPr>
            <a:endParaRPr lang="ru-RU" dirty="0" smtClean="0"/>
          </a:p>
          <a:p>
            <a:pPr>
              <a:buFont typeface="Arial" charset="0"/>
              <a:buChar char="•"/>
            </a:pPr>
            <a:endParaRPr lang="ru-RU" dirty="0"/>
          </a:p>
        </p:txBody>
      </p:sp>
      <p:pic>
        <p:nvPicPr>
          <p:cNvPr id="9218" name="Picture 2" descr="D:\Документы этого ноутбука\Рабочий стол\4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0562" y="1928802"/>
            <a:ext cx="4429156" cy="30336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214290"/>
            <a:ext cx="4500594" cy="6643710"/>
          </a:xfrm>
        </p:spPr>
        <p:txBody>
          <a:bodyPr>
            <a:normAutofit fontScale="25000" lnSpcReduction="20000"/>
          </a:bodyPr>
          <a:lstStyle/>
          <a:p>
            <a:pPr marL="0" algn="ctr">
              <a:spcBef>
                <a:spcPts val="0"/>
              </a:spcBef>
              <a:buNone/>
            </a:pPr>
            <a:r>
              <a:rPr lang="ru-RU" sz="8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Можно изменить параметры тренировки, щелкнув на кнопке «Настройки»: </a:t>
            </a:r>
            <a:r>
              <a:rPr lang="ru-RU" sz="8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8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8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выбор предлагается 5 типов объектов: русские буквы, латинские буквы, контурные изображения простых объектов, силуэтные изображения аналогичных объектов и силуэтные изображения животных. В таблице слева указано, сколько раз предъявляются объекты поодиночке и группами, и какое время (в секундах), отпускается на поиск объектов в разных условиях. Под таблицей показаны возможные размеры объектов (5 градаций). Проставив галочки в соответствующих квадратах, можно выбрать нужный размер</a:t>
            </a:r>
            <a:r>
              <a:rPr lang="ru-RU" sz="6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endParaRPr lang="ru-RU" sz="6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endParaRPr lang="ru-RU" sz="6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endParaRPr lang="ru-RU" dirty="0" smtClean="0"/>
          </a:p>
          <a:p>
            <a:pPr>
              <a:buFont typeface="Arial" charset="0"/>
              <a:buChar char="•"/>
            </a:pPr>
            <a:endParaRPr lang="ru-RU" dirty="0" smtClean="0"/>
          </a:p>
          <a:p>
            <a:pPr>
              <a:buFont typeface="Arial" charset="0"/>
              <a:buChar char="•"/>
            </a:pPr>
            <a:endParaRPr lang="ru-RU" dirty="0"/>
          </a:p>
        </p:txBody>
      </p:sp>
      <p:pic>
        <p:nvPicPr>
          <p:cNvPr id="7170" name="Picture 2" descr="D:\Документы этого ноутбука\Рабочий стол\3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785926"/>
            <a:ext cx="4286250" cy="31021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">
      <a:dk1>
        <a:srgbClr val="66A7B8"/>
      </a:dk1>
      <a:lt1>
        <a:sysClr val="window" lastClr="FFFFFF"/>
      </a:lt1>
      <a:dk2>
        <a:srgbClr val="676A55"/>
      </a:dk2>
      <a:lt2>
        <a:srgbClr val="CE6868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1699</TotalTime>
  <Words>516</Words>
  <Application>Microsoft Office PowerPoint</Application>
  <PresentationFormat>Экран (4:3)</PresentationFormat>
  <Paragraphs>62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МУНИЦИПАЛЬНОЕ АВТОНОМНОЕ ДОШКОЛЬНОЕ ОБРАЗОВАТЕЛЬНОЕ УЧРЕЖДЕНИЕ   «ЦЕНТР РАЗВИТИЯ РЕБЕНКА – ДЕТСКИЙ САД № 7 «ЯРОСЛАВНА» Алтайский край город Рубцовск </vt:lpstr>
      <vt:lpstr>Слайд 2</vt:lpstr>
      <vt:lpstr>Слайд 3</vt:lpstr>
      <vt:lpstr>Задачи программы «Цветок»</vt:lpstr>
      <vt:lpstr>Области применения</vt:lpstr>
      <vt:lpstr>Правила применения программы: </vt:lpstr>
      <vt:lpstr>Правила работы с программой: </vt:lpstr>
      <vt:lpstr>Слайд 8</vt:lpstr>
      <vt:lpstr>Слайд 9</vt:lpstr>
      <vt:lpstr>Слайд 10</vt:lpstr>
      <vt:lpstr>Слайд 11</vt:lpstr>
      <vt:lpstr>      Форма записи результатов Полная таблица результатов содержит 4 столбца по числу уровней и 5 строк по числу градаций размера. В 20 клетках записаны затраты времени на выполнение упражнений и число ошибочных щелчков в пределах отпущенного времени. В дополнительной строке записываются средние затраты времени на поиск одиночных объектов и объектов в группах. Эти графики можно посмотреть, вернувшись к началу и щелкнув на кнопку «Просмотр результатов».   </vt:lpstr>
      <vt:lpstr>Фото  из практики</vt:lpstr>
      <vt:lpstr>Слайд 14</vt:lpstr>
      <vt:lpstr>Слайд 15</vt:lpstr>
      <vt:lpstr>Здоровье наших глаз в наших руках.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277</cp:revision>
  <dcterms:created xsi:type="dcterms:W3CDTF">2021-11-28T14:27:11Z</dcterms:created>
  <dcterms:modified xsi:type="dcterms:W3CDTF">2023-11-13T15:47:12Z</dcterms:modified>
</cp:coreProperties>
</file>