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68" r:id="rId15"/>
    <p:sldId id="272" r:id="rId16"/>
    <p:sldId id="273" r:id="rId17"/>
    <p:sldId id="274" r:id="rId18"/>
    <p:sldId id="275" r:id="rId19"/>
    <p:sldId id="278" r:id="rId20"/>
    <p:sldId id="276" r:id="rId21"/>
    <p:sldId id="269" r:id="rId22"/>
    <p:sldId id="27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-9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5001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490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458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06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60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090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283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3917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73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083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36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73791-69BB-408F-A92F-D6180C4B928A}" type="datetimeFigureOut">
              <a:rPr lang="ru-RU" smtClean="0"/>
              <a:pPr/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20D4-29D3-4A6F-BF70-B9E15E6E11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602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8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8053" y="481263"/>
            <a:ext cx="706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МБДОУ «Детский сад № 57 «Аленушка» города Рубцовска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3827" y="850595"/>
            <a:ext cx="1014489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Личностно ориентированные инновационные технологии</a:t>
            </a:r>
          </a:p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коррекционной работе с детьми с ОВЗ.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7751" y="4547286"/>
            <a:ext cx="3720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/>
              <a:t>у</a:t>
            </a:r>
            <a:r>
              <a:rPr lang="ru-RU" dirty="0" smtClean="0"/>
              <a:t>читель-дефектолог: Коренева М.А.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029201" y="5980670"/>
            <a:ext cx="1910510" cy="67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dirty="0" smtClean="0"/>
              <a:t>. Рубцовск,</a:t>
            </a:r>
          </a:p>
          <a:p>
            <a:pPr algn="ctr"/>
            <a:r>
              <a:rPr lang="ru-RU" dirty="0" smtClean="0"/>
              <a:t>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50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7263" y="2129589"/>
            <a:ext cx="63767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Формы организации:</a:t>
            </a:r>
          </a:p>
          <a:p>
            <a:r>
              <a:rPr lang="ru-RU" dirty="0"/>
              <a:t>1.	Игры, </a:t>
            </a:r>
            <a:r>
              <a:rPr lang="ru-RU" dirty="0" smtClean="0"/>
              <a:t>НОД, развлечения, спортивные досуги, участие в конкурсах различного уровня.</a:t>
            </a:r>
            <a:endParaRPr lang="ru-RU" dirty="0"/>
          </a:p>
          <a:p>
            <a:r>
              <a:rPr lang="ru-RU" dirty="0"/>
              <a:t>2.	Упражнения, наблюдения, экспериментальная деятельность.</a:t>
            </a:r>
          </a:p>
          <a:p>
            <a:r>
              <a:rPr lang="ru-RU" dirty="0"/>
              <a:t>3.	Тренинги, образно – ролевые игры, гимнастика, массаж.</a:t>
            </a:r>
          </a:p>
        </p:txBody>
      </p:sp>
    </p:spTree>
    <p:extLst>
      <p:ext uri="{BB962C8B-B14F-4D97-AF65-F5344CB8AC3E}">
        <p14:creationId xmlns:p14="http://schemas.microsoft.com/office/powerpoint/2010/main" xmlns="" val="19184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1318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45527" y="-297"/>
            <a:ext cx="37804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ИГРЫ, НОД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7" t="14344" r="20101" b="23434"/>
          <a:stretch/>
        </p:blipFill>
        <p:spPr>
          <a:xfrm>
            <a:off x="219121" y="2149019"/>
            <a:ext cx="1138121" cy="1622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9932" y="3381156"/>
            <a:ext cx="1217158" cy="1622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0557" y="3451842"/>
            <a:ext cx="1217158" cy="1622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7538" y="2164441"/>
            <a:ext cx="1217158" cy="1622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6291" y="2133596"/>
            <a:ext cx="1228724" cy="1638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2329" y="5004033"/>
            <a:ext cx="1217158" cy="1622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411" y="5004033"/>
            <a:ext cx="1253225" cy="16709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9310" y="3470615"/>
            <a:ext cx="1202631" cy="1603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12" y="5074124"/>
            <a:ext cx="1223775" cy="16317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5492" y="2149018"/>
            <a:ext cx="1217158" cy="16228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12702" y="5111528"/>
            <a:ext cx="1167669" cy="15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45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41" y="4497251"/>
            <a:ext cx="1647807" cy="1583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3208" y="2272863"/>
            <a:ext cx="1414395" cy="1883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1971" y="2371433"/>
            <a:ext cx="1265016" cy="1686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6981" y="4252823"/>
            <a:ext cx="2350024" cy="1762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09433" y="2291536"/>
            <a:ext cx="1743607" cy="1261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6981" y="2272863"/>
            <a:ext cx="1518036" cy="1322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79312" y="4497251"/>
            <a:ext cx="2388148" cy="1379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85296" y="4381142"/>
            <a:ext cx="1359378" cy="1815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12046" y="2102870"/>
            <a:ext cx="1163382" cy="16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1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64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581" y="2235155"/>
            <a:ext cx="1521971" cy="20218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50269" y="0"/>
            <a:ext cx="66720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Участие в конкурсах: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9552" y="2218010"/>
            <a:ext cx="1454426" cy="2104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011" y="4736430"/>
            <a:ext cx="1423973" cy="18986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25978" y="2414334"/>
            <a:ext cx="2503755" cy="18426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0199" y="5133519"/>
            <a:ext cx="2079830" cy="150154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91" t="8687" r="7576" b="8485"/>
          <a:stretch/>
        </p:blipFill>
        <p:spPr>
          <a:xfrm>
            <a:off x="471054" y="2414334"/>
            <a:ext cx="2434389" cy="171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100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0964" y="0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308" y="2880597"/>
            <a:ext cx="2490213" cy="3320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5564" y="3144359"/>
            <a:ext cx="3829428" cy="28720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313708" y="0"/>
            <a:ext cx="56803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Развлечения: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19745" y="1957267"/>
            <a:ext cx="798165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Сентября – день знаний!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239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8759" r="32735"/>
          <a:stretch/>
        </p:blipFill>
        <p:spPr>
          <a:xfrm>
            <a:off x="692727" y="2434937"/>
            <a:ext cx="2818325" cy="2608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6376" r="31973"/>
          <a:stretch/>
        </p:blipFill>
        <p:spPr>
          <a:xfrm>
            <a:off x="8095157" y="2192482"/>
            <a:ext cx="2860212" cy="30930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1438" y="2088573"/>
            <a:ext cx="1966561" cy="43664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65564" y="-297"/>
            <a:ext cx="86554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День защитника Отечества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924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926" y="2250699"/>
            <a:ext cx="3212870" cy="2572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3880" y="2250699"/>
            <a:ext cx="2298391" cy="3072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91085" y="2373596"/>
            <a:ext cx="3855595" cy="24498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0255" y="0"/>
            <a:ext cx="8449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Кошкин дом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7083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7781" y="2437106"/>
            <a:ext cx="4210146" cy="31576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3" t="10909" r="22273" b="23839"/>
          <a:stretch/>
        </p:blipFill>
        <p:spPr>
          <a:xfrm>
            <a:off x="1351398" y="2437106"/>
            <a:ext cx="2029111" cy="3006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51" t="18586" r="33848" b="9495"/>
          <a:stretch/>
        </p:blipFill>
        <p:spPr>
          <a:xfrm>
            <a:off x="8806199" y="2421485"/>
            <a:ext cx="1737110" cy="3173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51398" y="0"/>
            <a:ext cx="88696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«День смеха и шуток»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057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0458" t="18706" r="13016" b="25856"/>
          <a:stretch/>
        </p:blipFill>
        <p:spPr>
          <a:xfrm>
            <a:off x="886690" y="2258290"/>
            <a:ext cx="3796146" cy="2062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02" b="31919"/>
          <a:stretch/>
        </p:blipFill>
        <p:spPr>
          <a:xfrm>
            <a:off x="8392092" y="2048519"/>
            <a:ext cx="3195204" cy="2039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7" t="27273" r="13637" b="9899"/>
          <a:stretch/>
        </p:blipFill>
        <p:spPr>
          <a:xfrm>
            <a:off x="4956934" y="2129498"/>
            <a:ext cx="2774430" cy="3006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09" b="41414"/>
          <a:stretch/>
        </p:blipFill>
        <p:spPr>
          <a:xfrm>
            <a:off x="1658216" y="4476941"/>
            <a:ext cx="2253094" cy="22252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76" r="24950" b="20404"/>
          <a:stretch/>
        </p:blipFill>
        <p:spPr>
          <a:xfrm>
            <a:off x="8346727" y="4198623"/>
            <a:ext cx="2313709" cy="254933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828800" y="-297"/>
            <a:ext cx="8311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День космонавтики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096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3706" y="2218773"/>
            <a:ext cx="2962913" cy="39444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0364" y="-297"/>
            <a:ext cx="83506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«В гостях у сказки»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18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3768" y="2298032"/>
            <a:ext cx="65211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«…умело, умно, мудро, тонко, сердечно прикоснуться к каждой из тысячи граней, найти ту, которая, если её, как алмаз шлифовать, засверкает неповторимым сиянием человеческого таланта, а это сияние принесет человеку личное счастье…» </a:t>
            </a:r>
            <a:endParaRPr lang="ru-RU" dirty="0" smtClean="0"/>
          </a:p>
          <a:p>
            <a:r>
              <a:rPr lang="ru-RU" dirty="0" smtClean="0"/>
              <a:t>В</a:t>
            </a:r>
            <a:r>
              <a:rPr lang="ru-RU" dirty="0"/>
              <a:t>. А. Сухомлинский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8082" y="2298032"/>
            <a:ext cx="24860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19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051" r="12828"/>
          <a:stretch/>
        </p:blipFill>
        <p:spPr>
          <a:xfrm>
            <a:off x="3607376" y="2369129"/>
            <a:ext cx="4483678" cy="37684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16183" y="0"/>
            <a:ext cx="7606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Посылка воинам СВО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377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781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4379" y="2202388"/>
            <a:ext cx="2439047" cy="17244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254" y="2161308"/>
            <a:ext cx="1361209" cy="18149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509" y="-297"/>
            <a:ext cx="953485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Экспериментирование, труд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9459" y="2251847"/>
            <a:ext cx="2164821" cy="16254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8196" y="2197397"/>
            <a:ext cx="2237337" cy="1679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4" y="4411220"/>
            <a:ext cx="2561658" cy="1923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2113" y="4492322"/>
            <a:ext cx="2553307" cy="1917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02" t="19192" r="18754" b="21414"/>
          <a:stretch/>
        </p:blipFill>
        <p:spPr>
          <a:xfrm>
            <a:off x="4779902" y="4433751"/>
            <a:ext cx="1846896" cy="196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587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2552" y="2202125"/>
            <a:ext cx="3046175" cy="4061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0786" y="2202125"/>
            <a:ext cx="3092559" cy="4123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5237" y="-297"/>
            <a:ext cx="84712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Посещение спектакля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407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58189" y="2105526"/>
            <a:ext cx="67858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Личностно-ориентированные технологии в работе с детьми с ОВЗ</a:t>
            </a:r>
          </a:p>
          <a:p>
            <a:r>
              <a:rPr lang="ru-RU" dirty="0" smtClean="0"/>
              <a:t>Цель работы учителя-дефектолога </a:t>
            </a:r>
            <a:r>
              <a:rPr lang="ru-RU" dirty="0"/>
              <a:t>— содействовать становлению ребенка с ОВЗ как личности. </a:t>
            </a:r>
            <a:endParaRPr lang="ru-RU" dirty="0" smtClean="0"/>
          </a:p>
          <a:p>
            <a:r>
              <a:rPr lang="ru-RU" dirty="0" smtClean="0"/>
              <a:t>Это </a:t>
            </a:r>
            <a:r>
              <a:rPr lang="ru-RU" dirty="0"/>
              <a:t>предполагает решение следующих задач: развитие доверия ребенка к миру, чувства радости существования, развитие индивидуальности ребенка. Знания, умения и навыки рассматриваются не как цель, а как средство развития личности. Способы общения предполагают умение стать на позицию ребенка, учесть его точку зрения, не игнорировать его чувства и эмоции. Тактика общения — сотрудничество.</a:t>
            </a:r>
          </a:p>
        </p:txBody>
      </p:sp>
    </p:spTree>
    <p:extLst>
      <p:ext uri="{BB962C8B-B14F-4D97-AF65-F5344CB8AC3E}">
        <p14:creationId xmlns:p14="http://schemas.microsoft.com/office/powerpoint/2010/main" xmlns="" val="26176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1441" y="2358189"/>
            <a:ext cx="8831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Исключительное значение в педагогическом процессе придаётся игре, позволяющей ребенку проявить собственную активность, наиболее полно реализовать себя.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46747" y="3236494"/>
            <a:ext cx="10106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Работа с детьми ЗПР строится в соответствии со следующими основными положениями:</a:t>
            </a:r>
          </a:p>
          <a:p>
            <a:r>
              <a:rPr lang="ru-RU" dirty="0"/>
              <a:t>- использование методов и приемов обучения с ориентацией на зону ближайшего развития, то есть создание оптимальных условий для реализации потенциальных возможностей каждого ребенка;</a:t>
            </a:r>
          </a:p>
          <a:p>
            <a:r>
              <a:rPr lang="ru-RU" dirty="0"/>
              <a:t>- восполнение пробелов развития детей путем организации предметно- практической деятельности;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6747" y="4436824"/>
            <a:ext cx="80972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подбор заданий для создания «ситуации успеха» у дошкольников с ОВЗ</a:t>
            </a:r>
          </a:p>
          <a:p>
            <a:r>
              <a:rPr lang="ru-RU" dirty="0"/>
              <a:t>- дифференцированный подход к детям;</a:t>
            </a:r>
          </a:p>
          <a:p>
            <a:r>
              <a:rPr lang="ru-RU" dirty="0" smtClean="0"/>
              <a:t>- развитие </a:t>
            </a:r>
            <a:r>
              <a:rPr lang="ru-RU" dirty="0" err="1"/>
              <a:t>общеинтеллектуальных</a:t>
            </a:r>
            <a:r>
              <a:rPr lang="ru-RU" dirty="0"/>
              <a:t> умений и </a:t>
            </a:r>
            <a:r>
              <a:rPr lang="ru-RU" dirty="0" smtClean="0"/>
              <a:t>навыков;</a:t>
            </a:r>
          </a:p>
          <a:p>
            <a:r>
              <a:rPr lang="ru-RU" dirty="0" smtClean="0"/>
              <a:t>- активизация </a:t>
            </a:r>
            <a:r>
              <a:rPr lang="ru-RU" dirty="0"/>
              <a:t>познавательной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14339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5999" y="2261936"/>
            <a:ext cx="80972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Личностно-ориентированный подход </a:t>
            </a:r>
            <a:r>
              <a:rPr lang="ru-RU" dirty="0" smtClean="0"/>
              <a:t>выражается </a:t>
            </a:r>
            <a:r>
              <a:rPr lang="ru-RU" dirty="0"/>
              <a:t>в следующих положениях:</a:t>
            </a:r>
          </a:p>
          <a:p>
            <a:r>
              <a:rPr lang="ru-RU" dirty="0"/>
              <a:t>-опора на положительные качества,</a:t>
            </a:r>
          </a:p>
          <a:p>
            <a:r>
              <a:rPr lang="ru-RU" dirty="0"/>
              <a:t>-подход к дошкольнику с ЗПР с оптимизмом и доверием;</a:t>
            </a:r>
          </a:p>
          <a:p>
            <a:r>
              <a:rPr lang="ru-RU" dirty="0"/>
              <a:t>-просьбы, стимулирующие добрые дела;</a:t>
            </a:r>
          </a:p>
          <a:p>
            <a:r>
              <a:rPr lang="ru-RU" dirty="0"/>
              <a:t>-создание «ситуации успеха»</a:t>
            </a:r>
          </a:p>
          <a:p>
            <a:r>
              <a:rPr lang="ru-RU" dirty="0"/>
              <a:t>-показ положительных примеров;</a:t>
            </a:r>
          </a:p>
          <a:p>
            <a:r>
              <a:rPr lang="ru-RU" dirty="0"/>
              <a:t>-проявление доброты, внимания, заботы;</a:t>
            </a:r>
          </a:p>
          <a:p>
            <a:r>
              <a:rPr lang="ru-RU" dirty="0"/>
              <a:t>-внушение уверенности;</a:t>
            </a:r>
          </a:p>
          <a:p>
            <a:r>
              <a:rPr lang="ru-RU" dirty="0"/>
              <a:t>-реализация потребностей в игре;</a:t>
            </a:r>
          </a:p>
          <a:p>
            <a:r>
              <a:rPr lang="ru-RU" dirty="0"/>
              <a:t>-удовлетворение потребности в самореализации;</a:t>
            </a:r>
          </a:p>
          <a:p>
            <a:r>
              <a:rPr lang="ru-RU" dirty="0"/>
              <a:t>-похвала, присуждение награды.</a:t>
            </a:r>
          </a:p>
        </p:txBody>
      </p:sp>
    </p:spTree>
    <p:extLst>
      <p:ext uri="{BB962C8B-B14F-4D97-AF65-F5344CB8AC3E}">
        <p14:creationId xmlns:p14="http://schemas.microsoft.com/office/powerpoint/2010/main" xmlns="" val="32293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4105" y="2201779"/>
            <a:ext cx="79167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Основные задачи реализации личностно— ориентированных технологий в образовательном учреждении:</a:t>
            </a:r>
          </a:p>
          <a:p>
            <a:r>
              <a:rPr lang="ru-RU" dirty="0"/>
              <a:t>Оказание помощи семье, воспитывающей ребенка с </a:t>
            </a:r>
            <a:r>
              <a:rPr lang="ru-RU" dirty="0" smtClean="0"/>
              <a:t>ОВЗ;</a:t>
            </a:r>
            <a:endParaRPr lang="ru-RU" dirty="0"/>
          </a:p>
          <a:p>
            <a:r>
              <a:rPr lang="ru-RU" dirty="0"/>
              <a:t>Своевременная диагностика и включение ребенка в коллектив сверстников с целью коррекции </a:t>
            </a:r>
            <a:r>
              <a:rPr lang="ru-RU" dirty="0" smtClean="0"/>
              <a:t>речевого развития;</a:t>
            </a:r>
            <a:endParaRPr lang="ru-RU" dirty="0"/>
          </a:p>
          <a:p>
            <a:r>
              <a:rPr lang="ru-RU" dirty="0"/>
              <a:t>Реализация развивающего обучения, направленного на формирование у детей «жизненных» и «академических» компетенций;</a:t>
            </a:r>
          </a:p>
          <a:p>
            <a:r>
              <a:rPr lang="ru-RU" dirty="0"/>
              <a:t>Квалифицированная коррекция имеющихся нарушений психологического и </a:t>
            </a:r>
            <a:r>
              <a:rPr lang="ru-RU" dirty="0" smtClean="0"/>
              <a:t>познавательного </a:t>
            </a:r>
            <a:r>
              <a:rPr lang="ru-RU" dirty="0"/>
              <a:t>развития ребенка;</a:t>
            </a:r>
          </a:p>
        </p:txBody>
      </p:sp>
    </p:spTree>
    <p:extLst>
      <p:ext uri="{BB962C8B-B14F-4D97-AF65-F5344CB8AC3E}">
        <p14:creationId xmlns:p14="http://schemas.microsoft.com/office/powerpoint/2010/main" xmlns="" val="53004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61937" y="2021305"/>
            <a:ext cx="77844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Использование личностно ориентированных технологий на занятиях с детьми с ОВЗ :</a:t>
            </a:r>
          </a:p>
          <a:p>
            <a:r>
              <a:rPr lang="ru-RU" dirty="0"/>
              <a:t>Во время обследования ребенку предлагаются разные наборы наглядного материала и он имеет возможность выбрать понравившейся ему.</a:t>
            </a:r>
          </a:p>
          <a:p>
            <a:r>
              <a:rPr lang="ru-RU" dirty="0"/>
              <a:t>- Во время обследования – основная форма диалог.</a:t>
            </a:r>
          </a:p>
          <a:p>
            <a:r>
              <a:rPr lang="ru-RU" dirty="0"/>
              <a:t>- Карта развития отражает изменения в </a:t>
            </a:r>
            <a:r>
              <a:rPr lang="ru-RU" dirty="0" err="1"/>
              <a:t>психо</a:t>
            </a:r>
            <a:r>
              <a:rPr lang="ru-RU" dirty="0"/>
              <a:t>-речевом развитии ребенка, динамику развития его ВПФ, ребенок «сравнивается с самим собой»</a:t>
            </a:r>
          </a:p>
          <a:p>
            <a:r>
              <a:rPr lang="ru-RU" dirty="0"/>
              <a:t>- Во время индивидуальных занятий учитываются все желания ребенка.</a:t>
            </a:r>
          </a:p>
          <a:p>
            <a:r>
              <a:rPr lang="ru-RU" dirty="0"/>
              <a:t>- Задания для вечерних коррекционных занятий подбираются в соответствии с нуждами и желаниями ребенка.</a:t>
            </a:r>
          </a:p>
          <a:p>
            <a:r>
              <a:rPr lang="ru-RU" dirty="0" smtClean="0"/>
              <a:t>- Индивидуальная </a:t>
            </a:r>
            <a:r>
              <a:rPr lang="ru-RU" dirty="0"/>
              <a:t>тетрадь ребенка является полем его творчества. Ребенок заинтересован, в том, чтобы его тетрадь была самой лучшей, самой аккуратной и </a:t>
            </a:r>
            <a:r>
              <a:rPr lang="ru-RU" dirty="0" smtClean="0"/>
              <a:t>красивой</a:t>
            </a:r>
          </a:p>
          <a:p>
            <a:r>
              <a:rPr lang="ru-RU" dirty="0"/>
              <a:t>- Родителям даются индивидуальные консультации, помогающие грамотно организовать занятия с детьми </a:t>
            </a:r>
            <a:r>
              <a:rPr lang="ru-RU" dirty="0" smtClean="0"/>
              <a:t>дома.</a:t>
            </a: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0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884" y="2057400"/>
            <a:ext cx="115503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/>
              <a:t>групповых занятиях</a:t>
            </a:r>
          </a:p>
          <a:p>
            <a:r>
              <a:rPr lang="ru-RU" dirty="0"/>
              <a:t>- Знание уровня развития, темпа развития каждого ребенка</a:t>
            </a:r>
          </a:p>
          <a:p>
            <a:r>
              <a:rPr lang="ru-RU" dirty="0"/>
              <a:t>- Учет индивидуальных особенностей ребенка.</a:t>
            </a:r>
          </a:p>
          <a:p>
            <a:r>
              <a:rPr lang="ru-RU" dirty="0"/>
              <a:t>- Оценка и необходимая коррекция психологических состояний в течение всего занятия ( эмоциональных: радость, досада, веселость и др. ; </a:t>
            </a:r>
            <a:r>
              <a:rPr lang="ru-RU" dirty="0" smtClean="0"/>
              <a:t>психофизиологических </a:t>
            </a:r>
            <a:r>
              <a:rPr lang="ru-RU" dirty="0"/>
              <a:t>- бодрость, усталость, возбужденность и </a:t>
            </a:r>
            <a:r>
              <a:rPr lang="ru-RU" dirty="0" err="1"/>
              <a:t>др</a:t>
            </a:r>
            <a:r>
              <a:rPr lang="ru-RU" dirty="0"/>
              <a:t>; интеллектуальных - сомнение, сосредоточенность.</a:t>
            </a:r>
          </a:p>
          <a:p>
            <a:r>
              <a:rPr lang="ru-RU" dirty="0"/>
              <a:t>- Использование педагогом разнообразных форм и методов организации работы детей, позволяющих раскрыть содержание их субъектного опыта относительно предложенной темы.</a:t>
            </a:r>
          </a:p>
          <a:p>
            <a:r>
              <a:rPr lang="ru-RU" dirty="0"/>
              <a:t>- Создание атмосферы заинтересованности каждого ребенка.</a:t>
            </a:r>
          </a:p>
          <a:p>
            <a:r>
              <a:rPr lang="ru-RU" dirty="0"/>
              <a:t>- Стимулирование детей к использованию разнообразных способов выполнения заданий на занятии без боязни ошибиться, получить неправильный ответ.</a:t>
            </a:r>
          </a:p>
          <a:p>
            <a:r>
              <a:rPr lang="ru-RU" dirty="0"/>
              <a:t>- Использование различных сенсорных каналов при объяснении нового материала.</a:t>
            </a:r>
          </a:p>
          <a:p>
            <a:r>
              <a:rPr lang="ru-RU" dirty="0"/>
              <a:t>- Поощрение стремления ребенка предлагать свой способ работы, анализировать в ходе занятия разные способы, предлагаемые детьми, отбирать и анализировать наиболее рациональные, отмечать и поддерживать оригинальные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795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325" y="2117558"/>
            <a:ext cx="10094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- Применение заданий, позволяющих ребенку самому выбирать тип, вид и форму материала.</a:t>
            </a:r>
          </a:p>
          <a:p>
            <a:r>
              <a:rPr lang="ru-RU" dirty="0"/>
              <a:t>- Создание педагогических ситуаций общения, позволяющих каждому ребенку проявлять инициативу, самостоятельность, избирательность к способам работы.</a:t>
            </a:r>
          </a:p>
          <a:p>
            <a:r>
              <a:rPr lang="ru-RU" dirty="0"/>
              <a:t>- Использование парной или групповой работы для развития коммуникативных умений детей.</a:t>
            </a:r>
          </a:p>
          <a:p>
            <a:r>
              <a:rPr lang="ru-RU" dirty="0"/>
              <a:t>- Проведение с детьми рефлексии занятия (обсуждение с детьми в конце занятия не только того, что “мы узнали”, но и того, что понравилось (не понравилось) и почему; чтобы хотелось выполнить еще раз, а что сделать по –другому.)</a:t>
            </a:r>
          </a:p>
          <a:p>
            <a:r>
              <a:rPr lang="ru-RU" dirty="0"/>
              <a:t>Анализировать не только правильность (неправильность) ответа, но и его самостоятельность, оригинальность, стремление искать разнообразные способы выполнения заданий.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1647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831</Words>
  <Application>Microsoft Office PowerPoint</Application>
  <PresentationFormat>Произвольный</PresentationFormat>
  <Paragraphs>74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Алиса</cp:lastModifiedBy>
  <cp:revision>23</cp:revision>
  <dcterms:created xsi:type="dcterms:W3CDTF">2024-04-03T06:48:17Z</dcterms:created>
  <dcterms:modified xsi:type="dcterms:W3CDTF">2024-05-27T07:32:04Z</dcterms:modified>
</cp:coreProperties>
</file>